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</p:sldMasterIdLst>
  <p:sldIdLst>
    <p:sldId id="256" r:id="rId5"/>
    <p:sldId id="257" r:id="rId6"/>
    <p:sldId id="269" r:id="rId7"/>
    <p:sldId id="262" r:id="rId8"/>
    <p:sldId id="271" r:id="rId9"/>
    <p:sldId id="276" r:id="rId10"/>
    <p:sldId id="277" r:id="rId11"/>
    <p:sldId id="279" r:id="rId12"/>
    <p:sldId id="280" r:id="rId13"/>
    <p:sldId id="28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922"/>
    <a:srgbClr val="00A7CF"/>
    <a:srgbClr val="7EBE42"/>
    <a:srgbClr val="15385F"/>
    <a:srgbClr val="007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E6AB4-A7E1-41B6-8C2D-D6967EC5F268}" v="14" dt="2026-02-04T21:36:15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0F28-55EF-4E41-88A6-D96480BB061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C7DC-2066-4DAA-BC26-F3A375E1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7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0F28-55EF-4E41-88A6-D96480BB061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C7DC-2066-4DAA-BC26-F3A375E1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8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0090F28-55EF-4E41-88A6-D96480BB061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063C7DC-2066-4DAA-BC26-F3A375E1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3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0F28-55EF-4E41-88A6-D96480BB061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C7DC-2066-4DAA-BC26-F3A375E1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5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090F28-55EF-4E41-88A6-D96480BB061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63C7DC-2066-4DAA-BC26-F3A375E1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54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0F28-55EF-4E41-88A6-D96480BB061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C7DC-2066-4DAA-BC26-F3A375E1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2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0F28-55EF-4E41-88A6-D96480BB061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C7DC-2066-4DAA-BC26-F3A375E1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0F28-55EF-4E41-88A6-D96480BB061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C7DC-2066-4DAA-BC26-F3A375E1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9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0F28-55EF-4E41-88A6-D96480BB061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C7DC-2066-4DAA-BC26-F3A375E1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7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0F28-55EF-4E41-88A6-D96480BB061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C7DC-2066-4DAA-BC26-F3A375E1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0F28-55EF-4E41-88A6-D96480BB061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C7DC-2066-4DAA-BC26-F3A375E1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3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0090F28-55EF-4E41-88A6-D96480BB0612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063C7DC-2066-4DAA-BC26-F3A375E1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45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svg"/><Relationship Id="rId5" Type="http://schemas.openxmlformats.org/officeDocument/2006/relationships/image" Target="../media/image8.sv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0.svg"/><Relationship Id="rId1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s4@belton.or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svg"/><Relationship Id="rId5" Type="http://schemas.openxmlformats.org/officeDocument/2006/relationships/image" Target="../media/image8.sv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0.svg"/><Relationship Id="rId1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11.pn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svg"/><Relationship Id="rId5" Type="http://schemas.openxmlformats.org/officeDocument/2006/relationships/image" Target="../media/image8.svg"/><Relationship Id="rId15" Type="http://schemas.openxmlformats.org/officeDocument/2006/relationships/hyperlink" Target="https://www.belton.org/Government/Departments/Public-Works-Department/Stormwater-Management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0.svg"/><Relationship Id="rId14" Type="http://schemas.openxmlformats.org/officeDocument/2006/relationships/hyperlink" Target="mailto:ms4@belton.or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svg"/><Relationship Id="rId5" Type="http://schemas.openxmlformats.org/officeDocument/2006/relationships/image" Target="../media/image8.sv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0.svg"/><Relationship Id="rId1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svg"/><Relationship Id="rId5" Type="http://schemas.openxmlformats.org/officeDocument/2006/relationships/image" Target="../media/image8.sv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0.svg"/><Relationship Id="rId1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svg"/><Relationship Id="rId5" Type="http://schemas.openxmlformats.org/officeDocument/2006/relationships/image" Target="../media/image8.sv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0.svg"/><Relationship Id="rId1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6BF734-AAC1-F4C5-F7D0-746D8C879C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88336-F241-2DF2-FCAD-09DAC566F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2510"/>
            <a:ext cx="9144000" cy="130925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ource Sans Pro SemiBold" panose="020B0604020202020204" pitchFamily="34" charset="0"/>
                <a:cs typeface="Calibri" panose="020F0502020204030204" pitchFamily="34" charset="0"/>
              </a:rPr>
              <a:t>City of Belton, MO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679B1-94ED-2F9E-5864-EA25BB5A9752}"/>
              </a:ext>
            </a:extLst>
          </p:cNvPr>
          <p:cNvSpPr/>
          <p:nvPr/>
        </p:nvSpPr>
        <p:spPr>
          <a:xfrm>
            <a:off x="0" y="2035834"/>
            <a:ext cx="12192000" cy="1864415"/>
          </a:xfrm>
          <a:prstGeom prst="rect">
            <a:avLst/>
          </a:prstGeom>
          <a:solidFill>
            <a:srgbClr val="EE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E892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1664D-8828-B895-349F-7B4EBCC94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Rift Bold" panose="00000800000000000000"/>
              </a:rPr>
              <a:t>STORMWATER MANAGEMENT PROGRAM PLAN (SWMP)</a:t>
            </a:r>
            <a:endParaRPr lang="en-US" b="1" i="1" dirty="0">
              <a:solidFill>
                <a:schemeClr val="tx1"/>
              </a:solidFill>
              <a:latin typeface="Rift Bold" panose="0000080000000000000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6CDC0F7-C897-BE6F-53FF-DDE1F8041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7" y="4251358"/>
            <a:ext cx="1982801" cy="19828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C1859F-7DC1-38CE-97B0-F42BC434D5F0}"/>
              </a:ext>
            </a:extLst>
          </p:cNvPr>
          <p:cNvSpPr/>
          <p:nvPr/>
        </p:nvSpPr>
        <p:spPr>
          <a:xfrm>
            <a:off x="186908" y="6549799"/>
            <a:ext cx="2950233" cy="310551"/>
          </a:xfrm>
          <a:prstGeom prst="rect">
            <a:avLst/>
          </a:prstGeom>
          <a:solidFill>
            <a:srgbClr val="EE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D1FA7E-7DDA-ED63-5B6E-19C2F842106C}"/>
              </a:ext>
            </a:extLst>
          </p:cNvPr>
          <p:cNvSpPr/>
          <p:nvPr/>
        </p:nvSpPr>
        <p:spPr>
          <a:xfrm>
            <a:off x="3137141" y="6547449"/>
            <a:ext cx="2950234" cy="310551"/>
          </a:xfrm>
          <a:prstGeom prst="rect">
            <a:avLst/>
          </a:prstGeom>
          <a:solidFill>
            <a:srgbClr val="7EB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F21457-EE53-3D9E-9F65-079A3E8F6BAB}"/>
              </a:ext>
            </a:extLst>
          </p:cNvPr>
          <p:cNvSpPr/>
          <p:nvPr/>
        </p:nvSpPr>
        <p:spPr>
          <a:xfrm>
            <a:off x="6087374" y="6545099"/>
            <a:ext cx="2950234" cy="310551"/>
          </a:xfrm>
          <a:prstGeom prst="rect">
            <a:avLst/>
          </a:prstGeom>
          <a:solidFill>
            <a:srgbClr val="00A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7010BF-93D2-F673-5E49-F6F5183F1C1C}"/>
              </a:ext>
            </a:extLst>
          </p:cNvPr>
          <p:cNvSpPr/>
          <p:nvPr/>
        </p:nvSpPr>
        <p:spPr>
          <a:xfrm>
            <a:off x="9037606" y="6549025"/>
            <a:ext cx="2950235" cy="310551"/>
          </a:xfrm>
          <a:prstGeom prst="rect">
            <a:avLst/>
          </a:prstGeom>
          <a:solidFill>
            <a:srgbClr val="00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579F1-1772-51FE-5429-54684229D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36B315-9753-F8CD-9CA7-F3BB87431C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41" y="0"/>
            <a:ext cx="12192000" cy="6858000"/>
          </a:xfrm>
          <a:prstGeom prst="rect">
            <a:avLst/>
          </a:prstGeom>
          <a:solidFill>
            <a:srgbClr val="15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B37616-B5EB-9E27-6C41-C9BE8300EB23}"/>
              </a:ext>
            </a:extLst>
          </p:cNvPr>
          <p:cNvGrpSpPr/>
          <p:nvPr/>
        </p:nvGrpSpPr>
        <p:grpSpPr>
          <a:xfrm>
            <a:off x="186908" y="6545099"/>
            <a:ext cx="11800933" cy="315251"/>
            <a:chOff x="186908" y="6545099"/>
            <a:chExt cx="11800933" cy="3152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E4245B-B86B-BB58-55F2-D514C60AAC04}"/>
                </a:ext>
              </a:extLst>
            </p:cNvPr>
            <p:cNvSpPr/>
            <p:nvPr/>
          </p:nvSpPr>
          <p:spPr>
            <a:xfrm>
              <a:off x="186908" y="6549799"/>
              <a:ext cx="2950233" cy="310551"/>
            </a:xfrm>
            <a:prstGeom prst="rect">
              <a:avLst/>
            </a:prstGeom>
            <a:solidFill>
              <a:srgbClr val="EE89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83176E-4CDB-CFFC-F294-8916F1C1483D}"/>
                </a:ext>
              </a:extLst>
            </p:cNvPr>
            <p:cNvSpPr/>
            <p:nvPr/>
          </p:nvSpPr>
          <p:spPr>
            <a:xfrm>
              <a:off x="3137141" y="6547449"/>
              <a:ext cx="2950234" cy="310551"/>
            </a:xfrm>
            <a:prstGeom prst="rect">
              <a:avLst/>
            </a:prstGeom>
            <a:solidFill>
              <a:srgbClr val="7EB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534FAA-254E-8CED-71E3-1D7D9A3F7A56}"/>
                </a:ext>
              </a:extLst>
            </p:cNvPr>
            <p:cNvSpPr/>
            <p:nvPr/>
          </p:nvSpPr>
          <p:spPr>
            <a:xfrm>
              <a:off x="6087374" y="6545099"/>
              <a:ext cx="2950234" cy="310551"/>
            </a:xfrm>
            <a:prstGeom prst="rect">
              <a:avLst/>
            </a:prstGeom>
            <a:solidFill>
              <a:srgbClr val="00A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D8D678-F455-C87B-50A2-2CB31874F33A}"/>
                </a:ext>
              </a:extLst>
            </p:cNvPr>
            <p:cNvSpPr/>
            <p:nvPr/>
          </p:nvSpPr>
          <p:spPr>
            <a:xfrm>
              <a:off x="9037606" y="6549025"/>
              <a:ext cx="2950235" cy="310551"/>
            </a:xfrm>
            <a:prstGeom prst="rect">
              <a:avLst/>
            </a:prstGeom>
            <a:solidFill>
              <a:srgbClr val="0076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71F0EE3-11FF-4228-38EB-826BBAA31BE4}"/>
              </a:ext>
            </a:extLst>
          </p:cNvPr>
          <p:cNvSpPr txBox="1">
            <a:spLocks/>
          </p:cNvSpPr>
          <p:nvPr/>
        </p:nvSpPr>
        <p:spPr>
          <a:xfrm rot="16200000">
            <a:off x="9188347" y="1529592"/>
            <a:ext cx="4573597" cy="1509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 err="1">
                <a:solidFill>
                  <a:schemeClr val="tx1"/>
                </a:solidFill>
                <a:latin typeface="Rift Bold" panose="00000800000000000000" pitchFamily="50" charset="0"/>
              </a:rPr>
              <a:t>Mcm</a:t>
            </a:r>
            <a:r>
              <a:rPr lang="en-US" sz="6000" i="1" dirty="0">
                <a:solidFill>
                  <a:schemeClr val="tx1"/>
                </a:solidFill>
                <a:latin typeface="Rift Bold" panose="00000800000000000000" pitchFamily="50" charset="0"/>
              </a:rPr>
              <a:t> #6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992EBD6-2762-B28F-DB18-435D04378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6759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8E00D84C-2828-6306-52F1-14C91F91E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3037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Graphic 13" descr="Bulldozer with solid fill">
            <a:extLst>
              <a:ext uri="{FF2B5EF4-FFF2-40B4-BE49-F238E27FC236}">
                <a16:creationId xmlns:a16="http://schemas.microsoft.com/office/drawing/2014/main" id="{53AA6B04-C836-277A-6EDD-843539C3B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12972" y="5707539"/>
            <a:ext cx="548640" cy="548640"/>
          </a:xfrm>
          <a:prstGeom prst="rect">
            <a:avLst/>
          </a:prstGeom>
        </p:spPr>
      </p:pic>
      <p:sp>
        <p:nvSpPr>
          <p:cNvPr id="15" name="Hexagon 14">
            <a:extLst>
              <a:ext uri="{FF2B5EF4-FFF2-40B4-BE49-F238E27FC236}">
                <a16:creationId xmlns:a16="http://schemas.microsoft.com/office/drawing/2014/main" id="{058E4E7C-AD1D-49D3-DBE6-C1626C334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1686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Graphic 16" descr="Cheers with solid fill">
            <a:extLst>
              <a:ext uri="{FF2B5EF4-FFF2-40B4-BE49-F238E27FC236}">
                <a16:creationId xmlns:a16="http://schemas.microsoft.com/office/drawing/2014/main" id="{1E096197-A1A0-4C13-D0ED-C208A2D39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244566" y="5703214"/>
            <a:ext cx="548640" cy="548640"/>
          </a:xfrm>
          <a:prstGeom prst="rect">
            <a:avLst/>
          </a:prstGeom>
        </p:spPr>
      </p:pic>
      <p:sp>
        <p:nvSpPr>
          <p:cNvPr id="18" name="Hexagon 17">
            <a:extLst>
              <a:ext uri="{FF2B5EF4-FFF2-40B4-BE49-F238E27FC236}">
                <a16:creationId xmlns:a16="http://schemas.microsoft.com/office/drawing/2014/main" id="{5063D8B2-E80D-A300-08B8-F7B89560C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4344" y="5609594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Graphic 18" descr="Neighborhood with solid fill">
            <a:extLst>
              <a:ext uri="{FF2B5EF4-FFF2-40B4-BE49-F238E27FC236}">
                <a16:creationId xmlns:a16="http://schemas.microsoft.com/office/drawing/2014/main" id="{9E5BF1F1-93F2-2809-A1FF-8AC452DC9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413253" y="5703214"/>
            <a:ext cx="548640" cy="548640"/>
          </a:xfrm>
          <a:prstGeom prst="rect">
            <a:avLst/>
          </a:prstGeom>
        </p:spPr>
      </p:pic>
      <p:sp>
        <p:nvSpPr>
          <p:cNvPr id="20" name="Hexagon 19">
            <a:extLst>
              <a:ext uri="{FF2B5EF4-FFF2-40B4-BE49-F238E27FC236}">
                <a16:creationId xmlns:a16="http://schemas.microsoft.com/office/drawing/2014/main" id="{4A613017-73E8-C0E1-D994-0051B5412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2993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Graphic 20" descr="Warning with solid fill">
            <a:extLst>
              <a:ext uri="{FF2B5EF4-FFF2-40B4-BE49-F238E27FC236}">
                <a16:creationId xmlns:a16="http://schemas.microsoft.com/office/drawing/2014/main" id="{9A4EC5C1-3C13-1846-C409-C96670E8E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947489" y="5703214"/>
            <a:ext cx="548640" cy="548640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id="{D223CEA1-5B5B-A632-3641-A0D511195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35651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Graphic 22" descr="Mop and bucket with solid fill">
            <a:extLst>
              <a:ext uri="{FF2B5EF4-FFF2-40B4-BE49-F238E27FC236}">
                <a16:creationId xmlns:a16="http://schemas.microsoft.com/office/drawing/2014/main" id="{B9EB0787-DA39-43EE-38F3-8655AD3B9E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88230" y="735378"/>
            <a:ext cx="548640" cy="548640"/>
          </a:xfrm>
          <a:prstGeom prst="rect">
            <a:avLst/>
          </a:prstGeom>
        </p:spPr>
      </p:pic>
      <p:pic>
        <p:nvPicPr>
          <p:cNvPr id="24" name="Graphic 23" descr="Classroom with solid fill">
            <a:extLst>
              <a:ext uri="{FF2B5EF4-FFF2-40B4-BE49-F238E27FC236}">
                <a16:creationId xmlns:a16="http://schemas.microsoft.com/office/drawing/2014/main" id="{C2ACCC8E-BD5C-D419-D5A3-909CAA5531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625668" y="5716599"/>
            <a:ext cx="548640" cy="548640"/>
          </a:xfrm>
          <a:prstGeom prst="rect">
            <a:avLst/>
          </a:prstGeom>
        </p:spPr>
      </p:pic>
      <p:sp>
        <p:nvSpPr>
          <p:cNvPr id="25" name="Hexagon 24">
            <a:extLst>
              <a:ext uri="{FF2B5EF4-FFF2-40B4-BE49-F238E27FC236}">
                <a16:creationId xmlns:a16="http://schemas.microsoft.com/office/drawing/2014/main" id="{CFF67D6B-1D24-FFC8-2C48-97506D21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854" y="627589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3C2CCC-CEA7-53D5-A94C-35D95B6D8C29}"/>
              </a:ext>
            </a:extLst>
          </p:cNvPr>
          <p:cNvSpPr txBox="1"/>
          <p:nvPr/>
        </p:nvSpPr>
        <p:spPr>
          <a:xfrm>
            <a:off x="1790537" y="686532"/>
            <a:ext cx="7256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Pollution Prevention/Good Housekeeping for Municipal Operations</a:t>
            </a:r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6D9388D8-5832-3AE0-E6BC-F3EAFB969ED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569" r="20745"/>
          <a:stretch/>
        </p:blipFill>
        <p:spPr>
          <a:xfrm>
            <a:off x="9261475" y="0"/>
            <a:ext cx="2930525" cy="1560513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04011A-F41B-22FB-1B8E-BD0A43247E59}"/>
              </a:ext>
            </a:extLst>
          </p:cNvPr>
          <p:cNvSpPr txBox="1">
            <a:spLocks/>
          </p:cNvSpPr>
          <p:nvPr/>
        </p:nvSpPr>
        <p:spPr>
          <a:xfrm>
            <a:off x="1790538" y="1640639"/>
            <a:ext cx="8929752" cy="3323535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Requires the City to have and implement an Operation and Maintenance Program that includes: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Annual field staff training 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Training program must be specific to Belton’s MS4 with documented events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The Operation and Maintenance Program must include procedures for all City facilities with stormwater impacts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Open/ongoing stormwater permit in Belton must be tracked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The Operation and Maintenance Program will be reviewed annually for effectiveness and compliance with MDNR requirements.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D65BC5-40D7-FBE6-6C8E-A104363C695B}"/>
              </a:ext>
            </a:extLst>
          </p:cNvPr>
          <p:cNvSpPr/>
          <p:nvPr/>
        </p:nvSpPr>
        <p:spPr>
          <a:xfrm>
            <a:off x="-1041" y="0"/>
            <a:ext cx="12192000" cy="6858000"/>
          </a:xfrm>
          <a:prstGeom prst="rect">
            <a:avLst/>
          </a:prstGeom>
          <a:solidFill>
            <a:srgbClr val="15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948AA-23F2-8105-C616-180A8E448BAA}"/>
              </a:ext>
            </a:extLst>
          </p:cNvPr>
          <p:cNvSpPr/>
          <p:nvPr/>
        </p:nvSpPr>
        <p:spPr>
          <a:xfrm>
            <a:off x="186908" y="6549799"/>
            <a:ext cx="2950233" cy="310551"/>
          </a:xfrm>
          <a:prstGeom prst="rect">
            <a:avLst/>
          </a:prstGeom>
          <a:solidFill>
            <a:srgbClr val="EE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412710-E952-E9D7-9349-D94BE1196E50}"/>
              </a:ext>
            </a:extLst>
          </p:cNvPr>
          <p:cNvSpPr/>
          <p:nvPr/>
        </p:nvSpPr>
        <p:spPr>
          <a:xfrm>
            <a:off x="3137141" y="6547449"/>
            <a:ext cx="2950234" cy="310551"/>
          </a:xfrm>
          <a:prstGeom prst="rect">
            <a:avLst/>
          </a:prstGeom>
          <a:solidFill>
            <a:srgbClr val="7EB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2165E6-0BD0-BE50-FFD5-AB9F97688FB4}"/>
              </a:ext>
            </a:extLst>
          </p:cNvPr>
          <p:cNvSpPr/>
          <p:nvPr/>
        </p:nvSpPr>
        <p:spPr>
          <a:xfrm>
            <a:off x="6087374" y="6545099"/>
            <a:ext cx="2950234" cy="310551"/>
          </a:xfrm>
          <a:prstGeom prst="rect">
            <a:avLst/>
          </a:prstGeom>
          <a:solidFill>
            <a:srgbClr val="00A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52D618-892F-E08A-4C85-81187AF3D5D0}"/>
              </a:ext>
            </a:extLst>
          </p:cNvPr>
          <p:cNvSpPr/>
          <p:nvPr/>
        </p:nvSpPr>
        <p:spPr>
          <a:xfrm>
            <a:off x="9037606" y="6549025"/>
            <a:ext cx="2950235" cy="310551"/>
          </a:xfrm>
          <a:prstGeom prst="rect">
            <a:avLst/>
          </a:prstGeom>
          <a:solidFill>
            <a:srgbClr val="00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outdoor, house, residential, garden&#10;&#10;Description automatically generated">
            <a:extLst>
              <a:ext uri="{FF2B5EF4-FFF2-40B4-BE49-F238E27FC236}">
                <a16:creationId xmlns:a16="http://schemas.microsoft.com/office/drawing/2014/main" id="{0A7B99E3-DBCE-795B-6AE7-96C5AD6E6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3" r="15093"/>
          <a:stretch/>
        </p:blipFill>
        <p:spPr>
          <a:xfrm>
            <a:off x="307910" y="0"/>
            <a:ext cx="4795936" cy="61619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D0CFF2-5528-930B-C5B3-950504CCED1D}"/>
              </a:ext>
            </a:extLst>
          </p:cNvPr>
          <p:cNvSpPr/>
          <p:nvPr/>
        </p:nvSpPr>
        <p:spPr>
          <a:xfrm>
            <a:off x="0" y="352509"/>
            <a:ext cx="12192000" cy="1034152"/>
          </a:xfrm>
          <a:prstGeom prst="rect">
            <a:avLst/>
          </a:prstGeom>
          <a:solidFill>
            <a:srgbClr val="00A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E892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BDDC27-BEC4-4780-E8C7-928CE4092360}"/>
              </a:ext>
            </a:extLst>
          </p:cNvPr>
          <p:cNvSpPr txBox="1">
            <a:spLocks/>
          </p:cNvSpPr>
          <p:nvPr/>
        </p:nvSpPr>
        <p:spPr>
          <a:xfrm>
            <a:off x="1195492" y="170088"/>
            <a:ext cx="9783763" cy="1509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>
                <a:solidFill>
                  <a:srgbClr val="15385F"/>
                </a:solidFill>
                <a:latin typeface="Rift Bold" panose="00000800000000000000" pitchFamily="50" charset="0"/>
              </a:rPr>
              <a:t>summary</a:t>
            </a:r>
            <a:endParaRPr lang="en-US" sz="6000" i="1" dirty="0">
              <a:solidFill>
                <a:schemeClr val="tx1"/>
              </a:solidFill>
              <a:latin typeface="Rift Bold" panose="00000800000000000000" pitchFamily="50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D223DE0-DD89-39F4-3407-0CCD37876258}"/>
              </a:ext>
            </a:extLst>
          </p:cNvPr>
          <p:cNvSpPr txBox="1">
            <a:spLocks/>
          </p:cNvSpPr>
          <p:nvPr/>
        </p:nvSpPr>
        <p:spPr>
          <a:xfrm>
            <a:off x="5517044" y="1739170"/>
            <a:ext cx="5750530" cy="3836802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The City will be renewing the permit in April.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The public review period will be open until     March 12, 2026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Please email </a:t>
            </a:r>
            <a:r>
              <a:rPr lang="en-US" sz="2000" dirty="0">
                <a:hlinkClick r:id="rId3"/>
              </a:rPr>
              <a:t>ms4@belton.org</a:t>
            </a:r>
            <a:r>
              <a:rPr lang="en-US" sz="2000" dirty="0"/>
              <a:t> for any comments during this time.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The permit requires the City to take numerous actions to protect and improve stormwater quality.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City MS4 Staff continue to make updates and improvements to stormwater quality programs and the SWMP.</a:t>
            </a:r>
          </a:p>
        </p:txBody>
      </p:sp>
    </p:spTree>
    <p:extLst>
      <p:ext uri="{BB962C8B-B14F-4D97-AF65-F5344CB8AC3E}">
        <p14:creationId xmlns:p14="http://schemas.microsoft.com/office/powerpoint/2010/main" val="290775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C75E1B-C1C2-37C4-624B-9FAB3D7AE3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41" y="0"/>
            <a:ext cx="12192000" cy="6858000"/>
          </a:xfrm>
          <a:prstGeom prst="rect">
            <a:avLst/>
          </a:prstGeom>
          <a:solidFill>
            <a:srgbClr val="15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B3910-FAAE-F05B-8CD4-F362332458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19131" y="1542281"/>
            <a:ext cx="9575246" cy="1208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Municipal Separate Storm Sewer Systems (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MS4s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are publicly-owned conveyance or system of conveyances that discharge to waters of the United States.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5E173D-5A79-AB8A-4DF4-60D73A4BEB57}"/>
              </a:ext>
            </a:extLst>
          </p:cNvPr>
          <p:cNvSpPr/>
          <p:nvPr/>
        </p:nvSpPr>
        <p:spPr>
          <a:xfrm>
            <a:off x="186908" y="6549799"/>
            <a:ext cx="2950233" cy="310551"/>
          </a:xfrm>
          <a:prstGeom prst="rect">
            <a:avLst/>
          </a:prstGeom>
          <a:solidFill>
            <a:srgbClr val="EE8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729615-EE39-BB85-247B-9A93EA035C3E}"/>
              </a:ext>
            </a:extLst>
          </p:cNvPr>
          <p:cNvSpPr/>
          <p:nvPr/>
        </p:nvSpPr>
        <p:spPr>
          <a:xfrm>
            <a:off x="3137141" y="6547449"/>
            <a:ext cx="2950234" cy="310551"/>
          </a:xfrm>
          <a:prstGeom prst="rect">
            <a:avLst/>
          </a:prstGeom>
          <a:solidFill>
            <a:srgbClr val="7EB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3BC1F-DDD0-E043-2F2A-52888C1721F8}"/>
              </a:ext>
            </a:extLst>
          </p:cNvPr>
          <p:cNvSpPr/>
          <p:nvPr/>
        </p:nvSpPr>
        <p:spPr>
          <a:xfrm>
            <a:off x="6087374" y="6545099"/>
            <a:ext cx="2950234" cy="310551"/>
          </a:xfrm>
          <a:prstGeom prst="rect">
            <a:avLst/>
          </a:prstGeom>
          <a:solidFill>
            <a:srgbClr val="00A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79576-31A2-7F73-DF8B-8BF59EDA7AD8}"/>
              </a:ext>
            </a:extLst>
          </p:cNvPr>
          <p:cNvSpPr/>
          <p:nvPr/>
        </p:nvSpPr>
        <p:spPr>
          <a:xfrm>
            <a:off x="9037606" y="6549025"/>
            <a:ext cx="2950235" cy="310551"/>
          </a:xfrm>
          <a:prstGeom prst="rect">
            <a:avLst/>
          </a:prstGeom>
          <a:solidFill>
            <a:srgbClr val="00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4CC7402-4227-C816-82CD-9B58A9DDA66A}"/>
              </a:ext>
            </a:extLst>
          </p:cNvPr>
          <p:cNvSpPr txBox="1">
            <a:spLocks/>
          </p:cNvSpPr>
          <p:nvPr/>
        </p:nvSpPr>
        <p:spPr>
          <a:xfrm>
            <a:off x="7833786" y="2321610"/>
            <a:ext cx="4254147" cy="2064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The City will apply for the Comprehensive permit in April 2026.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3F31AD-97F4-7A70-48D5-653AB2F6AC23}"/>
              </a:ext>
            </a:extLst>
          </p:cNvPr>
          <p:cNvGrpSpPr/>
          <p:nvPr/>
        </p:nvGrpSpPr>
        <p:grpSpPr>
          <a:xfrm>
            <a:off x="2552692" y="2265096"/>
            <a:ext cx="5464547" cy="2752949"/>
            <a:chOff x="794914" y="2265096"/>
            <a:chExt cx="5464547" cy="2752949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67636E30-978B-E8C6-278B-5BAAEABC8524}"/>
                </a:ext>
              </a:extLst>
            </p:cNvPr>
            <p:cNvSpPr txBox="1">
              <a:spLocks/>
            </p:cNvSpPr>
            <p:nvPr/>
          </p:nvSpPr>
          <p:spPr>
            <a:xfrm>
              <a:off x="794914" y="2599953"/>
              <a:ext cx="4727281" cy="6431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tx1"/>
                </a:buClr>
                <a:buFont typeface="Wingdings" pitchFamily="2" charset="2"/>
                <a:buChar char="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148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008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868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46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18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29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62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sz="3200" i="1" dirty="0">
                <a:latin typeface="Rift Bold" panose="00000800000000000000" pitchFamily="50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9FD471-EE38-E3B0-BAFA-9550AEBB83A4}"/>
                </a:ext>
              </a:extLst>
            </p:cNvPr>
            <p:cNvSpPr txBox="1"/>
            <p:nvPr/>
          </p:nvSpPr>
          <p:spPr>
            <a:xfrm>
              <a:off x="3446060" y="3928516"/>
              <a:ext cx="2629948" cy="1089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The City of Belton (City) is one of 162 regulated </a:t>
              </a:r>
              <a:r>
                <a:rPr lang="en-US" dirty="0">
                  <a:ea typeface="Calibri" panose="020F0502020204030204" pitchFamily="34" charset="0"/>
                  <a:cs typeface="Calibri" panose="020F0502020204030204" pitchFamily="34" charset="0"/>
                </a:rPr>
                <a:t>MS4s</a:t>
              </a:r>
              <a:r>
                <a:rPr lang="en-US" dirty="0"/>
                <a:t> in the State of Missouri.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7F27E4-4720-206B-332E-EBA64FB0F9FF}"/>
                </a:ext>
              </a:extLst>
            </p:cNvPr>
            <p:cNvSpPr txBox="1"/>
            <p:nvPr/>
          </p:nvSpPr>
          <p:spPr>
            <a:xfrm>
              <a:off x="3441237" y="2265096"/>
              <a:ext cx="2818224" cy="2142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The City is currently permitted under the Missouri Department of Natural Resources (DNR) General Permit for small </a:t>
              </a:r>
              <a:r>
                <a:rPr lang="en-US" dirty="0">
                  <a:ea typeface="Calibri" panose="020F0502020204030204" pitchFamily="34" charset="0"/>
                  <a:cs typeface="Calibri" panose="020F0502020204030204" pitchFamily="34" charset="0"/>
                </a:rPr>
                <a:t>MS4s</a:t>
              </a:r>
              <a:r>
                <a:rPr lang="en-US" dirty="0"/>
                <a:t>.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9A62EB9-30FC-0C39-F2F1-B93E92D1A8EA}"/>
              </a:ext>
            </a:extLst>
          </p:cNvPr>
          <p:cNvSpPr txBox="1">
            <a:spLocks/>
          </p:cNvSpPr>
          <p:nvPr/>
        </p:nvSpPr>
        <p:spPr>
          <a:xfrm>
            <a:off x="7868213" y="2599953"/>
            <a:ext cx="4105455" cy="643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8623A7-C739-C53F-6E02-DB531C21AB46}"/>
              </a:ext>
            </a:extLst>
          </p:cNvPr>
          <p:cNvSpPr txBox="1">
            <a:spLocks/>
          </p:cNvSpPr>
          <p:nvPr/>
        </p:nvSpPr>
        <p:spPr>
          <a:xfrm>
            <a:off x="7937068" y="4094017"/>
            <a:ext cx="4367387" cy="768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C776416-713C-7DF1-2397-F6783E37651B}"/>
              </a:ext>
            </a:extLst>
          </p:cNvPr>
          <p:cNvSpPr txBox="1">
            <a:spLocks/>
          </p:cNvSpPr>
          <p:nvPr/>
        </p:nvSpPr>
        <p:spPr>
          <a:xfrm>
            <a:off x="6775943" y="5556667"/>
            <a:ext cx="6092829" cy="643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i="1" dirty="0">
              <a:latin typeface="Rift Bold" panose="000008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9E7372-131D-CD63-0AB8-EAF34A17645D}"/>
              </a:ext>
            </a:extLst>
          </p:cNvPr>
          <p:cNvSpPr/>
          <p:nvPr/>
        </p:nvSpPr>
        <p:spPr>
          <a:xfrm>
            <a:off x="0" y="352509"/>
            <a:ext cx="12192000" cy="1034152"/>
          </a:xfrm>
          <a:prstGeom prst="rect">
            <a:avLst/>
          </a:prstGeom>
          <a:solidFill>
            <a:srgbClr val="7EB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E892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35C22-2186-7000-6EC7-38D6E1713A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07196" y="158066"/>
            <a:ext cx="9783763" cy="150971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Rift Bold" panose="00000800000000000000"/>
                <a:ea typeface="Calibri" panose="020F0502020204030204" pitchFamily="34" charset="0"/>
                <a:cs typeface="Calibri" panose="020F0502020204030204" pitchFamily="34" charset="0"/>
              </a:rPr>
              <a:t>MS4  Permit</a:t>
            </a:r>
            <a:endParaRPr lang="en-US" sz="6000" i="1" dirty="0">
              <a:solidFill>
                <a:schemeClr val="tx1"/>
              </a:solidFill>
              <a:latin typeface="Rift Bold" panose="0000080000000000000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4C1A311-9F13-EB53-03B1-BF553844E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2" y="2180586"/>
            <a:ext cx="4822354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6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5453BF-0389-6345-2FB9-93D6396567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41" y="8626"/>
            <a:ext cx="12192000" cy="6858000"/>
          </a:xfrm>
          <a:prstGeom prst="rect">
            <a:avLst/>
          </a:prstGeom>
          <a:solidFill>
            <a:srgbClr val="15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50BE56-8C0A-DE1D-5FB1-B9FC29BEAAD7}"/>
              </a:ext>
            </a:extLst>
          </p:cNvPr>
          <p:cNvSpPr/>
          <p:nvPr/>
        </p:nvSpPr>
        <p:spPr>
          <a:xfrm>
            <a:off x="0" y="352509"/>
            <a:ext cx="12192000" cy="1034152"/>
          </a:xfrm>
          <a:prstGeom prst="rect">
            <a:avLst/>
          </a:prstGeom>
          <a:solidFill>
            <a:srgbClr val="00A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E892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4DDFE4-A479-75E6-26E6-DC7BF699D95E}"/>
              </a:ext>
            </a:extLst>
          </p:cNvPr>
          <p:cNvGrpSpPr/>
          <p:nvPr/>
        </p:nvGrpSpPr>
        <p:grpSpPr>
          <a:xfrm>
            <a:off x="186908" y="6545099"/>
            <a:ext cx="11800933" cy="315251"/>
            <a:chOff x="186908" y="6545099"/>
            <a:chExt cx="11800933" cy="3152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0F6E21-7258-B5B6-76CD-677C7533727D}"/>
                </a:ext>
              </a:extLst>
            </p:cNvPr>
            <p:cNvSpPr/>
            <p:nvPr/>
          </p:nvSpPr>
          <p:spPr>
            <a:xfrm>
              <a:off x="186908" y="6549799"/>
              <a:ext cx="2950233" cy="310551"/>
            </a:xfrm>
            <a:prstGeom prst="rect">
              <a:avLst/>
            </a:prstGeom>
            <a:solidFill>
              <a:srgbClr val="EE89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4A603F-A2E9-F11C-3F6E-45A78257278C}"/>
                </a:ext>
              </a:extLst>
            </p:cNvPr>
            <p:cNvSpPr/>
            <p:nvPr/>
          </p:nvSpPr>
          <p:spPr>
            <a:xfrm>
              <a:off x="3137141" y="6547449"/>
              <a:ext cx="2950234" cy="310551"/>
            </a:xfrm>
            <a:prstGeom prst="rect">
              <a:avLst/>
            </a:prstGeom>
            <a:solidFill>
              <a:srgbClr val="7EB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A586D5-3FAD-6257-2284-C11F6C887EC4}"/>
                </a:ext>
              </a:extLst>
            </p:cNvPr>
            <p:cNvSpPr/>
            <p:nvPr/>
          </p:nvSpPr>
          <p:spPr>
            <a:xfrm>
              <a:off x="6087374" y="6545099"/>
              <a:ext cx="2950234" cy="310551"/>
            </a:xfrm>
            <a:prstGeom prst="rect">
              <a:avLst/>
            </a:prstGeom>
            <a:solidFill>
              <a:srgbClr val="00A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5ACBBF-8AB9-0F26-2B2C-A64617EDD4A9}"/>
                </a:ext>
              </a:extLst>
            </p:cNvPr>
            <p:cNvSpPr/>
            <p:nvPr/>
          </p:nvSpPr>
          <p:spPr>
            <a:xfrm>
              <a:off x="9037606" y="6549025"/>
              <a:ext cx="2950235" cy="310551"/>
            </a:xfrm>
            <a:prstGeom prst="rect">
              <a:avLst/>
            </a:prstGeom>
            <a:solidFill>
              <a:srgbClr val="0076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EDC83A5-CD9E-3CA0-8E3B-E141EB2B832F}"/>
              </a:ext>
            </a:extLst>
          </p:cNvPr>
          <p:cNvSpPr txBox="1">
            <a:spLocks/>
          </p:cNvSpPr>
          <p:nvPr/>
        </p:nvSpPr>
        <p:spPr>
          <a:xfrm>
            <a:off x="262373" y="114728"/>
            <a:ext cx="12192000" cy="1509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Rift Bold" panose="00000800000000000000"/>
              </a:rPr>
              <a:t>Stormwater Management Program</a:t>
            </a:r>
            <a:endParaRPr lang="en-US" sz="4800" i="1" dirty="0">
              <a:latin typeface="Rift Bold" panose="00000800000000000000"/>
            </a:endParaRPr>
          </a:p>
        </p:txBody>
      </p:sp>
      <p:sp>
        <p:nvSpPr>
          <p:cNvPr id="15" name="Oval 14" descr="Close-up of leafy water droplets">
            <a:extLst>
              <a:ext uri="{FF2B5EF4-FFF2-40B4-BE49-F238E27FC236}">
                <a16:creationId xmlns:a16="http://schemas.microsoft.com/office/drawing/2014/main" id="{33E04704-FA49-17D6-2715-4704B876D408}"/>
              </a:ext>
            </a:extLst>
          </p:cNvPr>
          <p:cNvSpPr/>
          <p:nvPr/>
        </p:nvSpPr>
        <p:spPr>
          <a:xfrm>
            <a:off x="8369496" y="1843027"/>
            <a:ext cx="3579394" cy="381504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2D5304-89AF-6AEF-9CB4-C844DB01AB1D}"/>
              </a:ext>
            </a:extLst>
          </p:cNvPr>
          <p:cNvSpPr txBox="1">
            <a:spLocks/>
          </p:cNvSpPr>
          <p:nvPr/>
        </p:nvSpPr>
        <p:spPr>
          <a:xfrm>
            <a:off x="53636" y="1605247"/>
            <a:ext cx="8261183" cy="492132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MS4 permit requires Belton to develop a Stormwater Management Program Plan, or “SWMP” that includes:</a:t>
            </a:r>
          </a:p>
          <a:p>
            <a:pPr lvl="1"/>
            <a:r>
              <a:rPr lang="en-US" sz="1800" dirty="0"/>
              <a:t>Measurable goals</a:t>
            </a:r>
          </a:p>
          <a:p>
            <a:pPr lvl="1"/>
            <a:r>
              <a:rPr lang="en-US" sz="1800" dirty="0"/>
              <a:t>Interim milestones</a:t>
            </a:r>
          </a:p>
          <a:p>
            <a:pPr lvl="1"/>
            <a:r>
              <a:rPr lang="en-US" sz="1800" dirty="0"/>
              <a:t>An iterative process for evaluating Best Management Practices (BMPs)</a:t>
            </a:r>
            <a:endParaRPr lang="en-US" dirty="0"/>
          </a:p>
          <a:p>
            <a:endParaRPr lang="en-US" sz="100" dirty="0"/>
          </a:p>
          <a:p>
            <a:r>
              <a:rPr lang="en-US" dirty="0"/>
              <a:t>The MS4 permit requires that the SWMP go through public review.</a:t>
            </a:r>
          </a:p>
          <a:p>
            <a:endParaRPr lang="en-US" sz="100" dirty="0"/>
          </a:p>
          <a:p>
            <a:r>
              <a:rPr lang="en-US" dirty="0"/>
              <a:t>There will be a 30-day review period for the public to submit comments. </a:t>
            </a:r>
          </a:p>
          <a:p>
            <a:endParaRPr lang="en-US" sz="100" dirty="0"/>
          </a:p>
          <a:p>
            <a:r>
              <a:rPr lang="en-US" dirty="0"/>
              <a:t>Comments can be submitted to: </a:t>
            </a:r>
            <a:r>
              <a:rPr lang="en-US" sz="2000" u="sng" dirty="0">
                <a:solidFill>
                  <a:srgbClr val="0070C0"/>
                </a:solidFill>
              </a:rPr>
              <a:t>ms4@belton.org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986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D65BC5-40D7-FBE6-6C8E-A104363C69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41" y="0"/>
            <a:ext cx="12192000" cy="6858000"/>
          </a:xfrm>
          <a:prstGeom prst="rect">
            <a:avLst/>
          </a:prstGeom>
          <a:solidFill>
            <a:srgbClr val="15385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ABAC52-3E17-7989-F1F6-78EF57A5DB3D}"/>
              </a:ext>
            </a:extLst>
          </p:cNvPr>
          <p:cNvSpPr/>
          <p:nvPr/>
        </p:nvSpPr>
        <p:spPr>
          <a:xfrm>
            <a:off x="0" y="352509"/>
            <a:ext cx="12192000" cy="1034152"/>
          </a:xfrm>
          <a:prstGeom prst="rect">
            <a:avLst/>
          </a:prstGeom>
          <a:solidFill>
            <a:srgbClr val="7EB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E892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A184AC-C6DF-DE58-851C-EC1A3FEF057F}"/>
              </a:ext>
            </a:extLst>
          </p:cNvPr>
          <p:cNvGrpSpPr/>
          <p:nvPr/>
        </p:nvGrpSpPr>
        <p:grpSpPr>
          <a:xfrm>
            <a:off x="186908" y="6545099"/>
            <a:ext cx="11800933" cy="315251"/>
            <a:chOff x="186908" y="6545099"/>
            <a:chExt cx="11800933" cy="3152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B948AA-23F2-8105-C616-180A8E448BAA}"/>
                </a:ext>
              </a:extLst>
            </p:cNvPr>
            <p:cNvSpPr/>
            <p:nvPr/>
          </p:nvSpPr>
          <p:spPr>
            <a:xfrm>
              <a:off x="186908" y="6549799"/>
              <a:ext cx="2950233" cy="310551"/>
            </a:xfrm>
            <a:prstGeom prst="rect">
              <a:avLst/>
            </a:prstGeom>
            <a:solidFill>
              <a:srgbClr val="EE89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12710-E952-E9D7-9349-D94BE1196E50}"/>
                </a:ext>
              </a:extLst>
            </p:cNvPr>
            <p:cNvSpPr/>
            <p:nvPr/>
          </p:nvSpPr>
          <p:spPr>
            <a:xfrm>
              <a:off x="3137141" y="6547449"/>
              <a:ext cx="2950234" cy="310551"/>
            </a:xfrm>
            <a:prstGeom prst="rect">
              <a:avLst/>
            </a:prstGeom>
            <a:solidFill>
              <a:srgbClr val="7EB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2165E6-0BD0-BE50-FFD5-AB9F97688FB4}"/>
                </a:ext>
              </a:extLst>
            </p:cNvPr>
            <p:cNvSpPr/>
            <p:nvPr/>
          </p:nvSpPr>
          <p:spPr>
            <a:xfrm>
              <a:off x="6087374" y="6545099"/>
              <a:ext cx="2950234" cy="310551"/>
            </a:xfrm>
            <a:prstGeom prst="rect">
              <a:avLst/>
            </a:prstGeom>
            <a:solidFill>
              <a:srgbClr val="00A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52D618-892F-E08A-4C85-81187AF3D5D0}"/>
                </a:ext>
              </a:extLst>
            </p:cNvPr>
            <p:cNvSpPr/>
            <p:nvPr/>
          </p:nvSpPr>
          <p:spPr>
            <a:xfrm>
              <a:off x="9037606" y="6549025"/>
              <a:ext cx="2950235" cy="310551"/>
            </a:xfrm>
            <a:prstGeom prst="rect">
              <a:avLst/>
            </a:prstGeom>
            <a:solidFill>
              <a:srgbClr val="0076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A025524B-E444-DC43-A248-5C9AB0387A0F}"/>
              </a:ext>
            </a:extLst>
          </p:cNvPr>
          <p:cNvSpPr txBox="1">
            <a:spLocks/>
          </p:cNvSpPr>
          <p:nvPr/>
        </p:nvSpPr>
        <p:spPr>
          <a:xfrm>
            <a:off x="1195492" y="170088"/>
            <a:ext cx="9783763" cy="1509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>
                <a:solidFill>
                  <a:srgbClr val="15385F"/>
                </a:solidFill>
                <a:latin typeface="Rift Bold" panose="00000800000000000000" pitchFamily="50" charset="0"/>
              </a:rPr>
              <a:t>The 6 </a:t>
            </a:r>
            <a:r>
              <a:rPr lang="en-US" sz="6000" i="1" dirty="0">
                <a:solidFill>
                  <a:schemeClr val="tx1"/>
                </a:solidFill>
                <a:latin typeface="Rift Bold" panose="00000800000000000000" pitchFamily="50" charset="0"/>
              </a:rPr>
              <a:t>MCMs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DF96DB-F140-AFC3-A612-9F2FFFE4DF3F}"/>
              </a:ext>
            </a:extLst>
          </p:cNvPr>
          <p:cNvSpPr txBox="1"/>
          <p:nvPr/>
        </p:nvSpPr>
        <p:spPr>
          <a:xfrm>
            <a:off x="785841" y="1553445"/>
            <a:ext cx="10618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Every Stormwater Management Program (SWMP) must address the following Minimum Control Measures (MCMs)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46CE6883-EFC5-B55E-3743-97C31CF51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858" y="236656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Classroom with solid fill">
            <a:extLst>
              <a:ext uri="{FF2B5EF4-FFF2-40B4-BE49-F238E27FC236}">
                <a16:creationId xmlns:a16="http://schemas.microsoft.com/office/drawing/2014/main" id="{AB432774-6B91-9568-5674-111A918F6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738" y="2474349"/>
            <a:ext cx="548640" cy="548640"/>
          </a:xfrm>
          <a:prstGeom prst="rect">
            <a:avLst/>
          </a:prstGeom>
        </p:spPr>
      </p:pic>
      <p:sp>
        <p:nvSpPr>
          <p:cNvPr id="15" name="Hexagon 14">
            <a:extLst>
              <a:ext uri="{FF2B5EF4-FFF2-40B4-BE49-F238E27FC236}">
                <a16:creationId xmlns:a16="http://schemas.microsoft.com/office/drawing/2014/main" id="{927E348E-9DE4-037F-DE77-B9D906D83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858" y="3572735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Cheers with solid fill">
            <a:extLst>
              <a:ext uri="{FF2B5EF4-FFF2-40B4-BE49-F238E27FC236}">
                <a16:creationId xmlns:a16="http://schemas.microsoft.com/office/drawing/2014/main" id="{D6821802-0226-4177-67FC-B1C25A1D8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7353" y="3680666"/>
            <a:ext cx="548640" cy="548640"/>
          </a:xfrm>
          <a:prstGeom prst="rect">
            <a:avLst/>
          </a:prstGeom>
        </p:spPr>
      </p:pic>
      <p:sp>
        <p:nvSpPr>
          <p:cNvPr id="18" name="Hexagon 17">
            <a:extLst>
              <a:ext uri="{FF2B5EF4-FFF2-40B4-BE49-F238E27FC236}">
                <a16:creationId xmlns:a16="http://schemas.microsoft.com/office/drawing/2014/main" id="{009DA2DB-9D74-1244-44BC-40441D45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858" y="4765027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 descr="Warning with solid fill">
            <a:extLst>
              <a:ext uri="{FF2B5EF4-FFF2-40B4-BE49-F238E27FC236}">
                <a16:creationId xmlns:a16="http://schemas.microsoft.com/office/drawing/2014/main" id="{C317515C-C01B-118D-AE42-18DF7F14C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37354" y="4859431"/>
            <a:ext cx="548640" cy="548640"/>
          </a:xfrm>
          <a:prstGeom prst="rect">
            <a:avLst/>
          </a:prstGeom>
        </p:spPr>
      </p:pic>
      <p:sp>
        <p:nvSpPr>
          <p:cNvPr id="21" name="Hexagon 20">
            <a:extLst>
              <a:ext uri="{FF2B5EF4-FFF2-40B4-BE49-F238E27FC236}">
                <a16:creationId xmlns:a16="http://schemas.microsoft.com/office/drawing/2014/main" id="{3D03D4A0-D3E2-47CE-A038-DE1F68C61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98042" y="236656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Graphic 21" descr="Bulldozer with solid fill">
            <a:extLst>
              <a:ext uri="{FF2B5EF4-FFF2-40B4-BE49-F238E27FC236}">
                <a16:creationId xmlns:a16="http://schemas.microsoft.com/office/drawing/2014/main" id="{D652057A-211E-3C63-6500-59A92ECE16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377977" y="2465289"/>
            <a:ext cx="548640" cy="548640"/>
          </a:xfrm>
          <a:prstGeom prst="rect">
            <a:avLst/>
          </a:prstGeom>
        </p:spPr>
      </p:pic>
      <p:sp>
        <p:nvSpPr>
          <p:cNvPr id="23" name="Hexagon 22">
            <a:extLst>
              <a:ext uri="{FF2B5EF4-FFF2-40B4-BE49-F238E27FC236}">
                <a16:creationId xmlns:a16="http://schemas.microsoft.com/office/drawing/2014/main" id="{16C99319-8907-CB6A-52F6-E0112ADDA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98042" y="3572735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Graphic 23" descr="Neighborhood with solid fill">
            <a:extLst>
              <a:ext uri="{FF2B5EF4-FFF2-40B4-BE49-F238E27FC236}">
                <a16:creationId xmlns:a16="http://schemas.microsoft.com/office/drawing/2014/main" id="{E6D3C04C-87C3-DE9D-CC83-3E2D0573C9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388863" y="3669049"/>
            <a:ext cx="548640" cy="548640"/>
          </a:xfrm>
          <a:prstGeom prst="rect">
            <a:avLst/>
          </a:prstGeom>
        </p:spPr>
      </p:pic>
      <p:sp>
        <p:nvSpPr>
          <p:cNvPr id="25" name="Hexagon 24">
            <a:extLst>
              <a:ext uri="{FF2B5EF4-FFF2-40B4-BE49-F238E27FC236}">
                <a16:creationId xmlns:a16="http://schemas.microsoft.com/office/drawing/2014/main" id="{06262F37-61EF-C5FA-52B1-54C6F1142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98042" y="4765027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Graphic 25" descr="Mop and bucket with solid fill">
            <a:extLst>
              <a:ext uri="{FF2B5EF4-FFF2-40B4-BE49-F238E27FC236}">
                <a16:creationId xmlns:a16="http://schemas.microsoft.com/office/drawing/2014/main" id="{BF6F8AE8-4C80-3F74-4E5D-D2CD4893B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388864" y="4847814"/>
            <a:ext cx="548640" cy="5486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2781DB6-DF37-6410-CB53-002176E55DEF}"/>
              </a:ext>
            </a:extLst>
          </p:cNvPr>
          <p:cNvSpPr txBox="1"/>
          <p:nvPr/>
        </p:nvSpPr>
        <p:spPr>
          <a:xfrm>
            <a:off x="1947193" y="2491757"/>
            <a:ext cx="3657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+mj-lt"/>
                <a:cs typeface="Biome Light" panose="020B0303030204020804" pitchFamily="34" charset="0"/>
              </a:rPr>
              <a:t>Public Education and Outreach on Stormwater Impacts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Biome Light" panose="020B03030302040208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267196-7132-2B86-2119-45EDC8CB82BF}"/>
              </a:ext>
            </a:extLst>
          </p:cNvPr>
          <p:cNvSpPr txBox="1"/>
          <p:nvPr/>
        </p:nvSpPr>
        <p:spPr>
          <a:xfrm>
            <a:off x="1958079" y="3772553"/>
            <a:ext cx="36576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Public Participation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7D8CEA-97E1-8BE8-04FE-1709513A5EAF}"/>
              </a:ext>
            </a:extLst>
          </p:cNvPr>
          <p:cNvSpPr txBox="1"/>
          <p:nvPr/>
        </p:nvSpPr>
        <p:spPr>
          <a:xfrm>
            <a:off x="1947193" y="4860925"/>
            <a:ext cx="3657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Illicit Discharge Detection and Elimination (IDDE)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A4C9FB-B0D3-CA40-E0E0-A677EF5BD8AC}"/>
              </a:ext>
            </a:extLst>
          </p:cNvPr>
          <p:cNvSpPr txBox="1"/>
          <p:nvPr/>
        </p:nvSpPr>
        <p:spPr>
          <a:xfrm>
            <a:off x="7292377" y="2616406"/>
            <a:ext cx="465971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Construction Site Stormwater Runoff Control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EBCED0-B718-6764-CCA6-0813B0CFC076}"/>
              </a:ext>
            </a:extLst>
          </p:cNvPr>
          <p:cNvSpPr txBox="1"/>
          <p:nvPr/>
        </p:nvSpPr>
        <p:spPr>
          <a:xfrm>
            <a:off x="7292377" y="3678425"/>
            <a:ext cx="459179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Post-Construction Stormwater Management in New Development and Redevelopment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45CFF4-D665-2152-26A6-EB7ABF3A94C0}"/>
              </a:ext>
            </a:extLst>
          </p:cNvPr>
          <p:cNvSpPr txBox="1"/>
          <p:nvPr/>
        </p:nvSpPr>
        <p:spPr>
          <a:xfrm>
            <a:off x="7293040" y="4870717"/>
            <a:ext cx="465905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Pollution Prevention/Good Housekeeping for Municipal Operations</a:t>
            </a:r>
          </a:p>
        </p:txBody>
      </p:sp>
    </p:spTree>
    <p:extLst>
      <p:ext uri="{BB962C8B-B14F-4D97-AF65-F5344CB8AC3E}">
        <p14:creationId xmlns:p14="http://schemas.microsoft.com/office/powerpoint/2010/main" val="181888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D65BC5-40D7-FBE6-6C8E-A104363C69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41" y="0"/>
            <a:ext cx="12192000" cy="6858000"/>
          </a:xfrm>
          <a:prstGeom prst="rect">
            <a:avLst/>
          </a:prstGeom>
          <a:solidFill>
            <a:srgbClr val="15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A184AC-C6DF-DE58-851C-EC1A3FEF057F}"/>
              </a:ext>
            </a:extLst>
          </p:cNvPr>
          <p:cNvGrpSpPr/>
          <p:nvPr/>
        </p:nvGrpSpPr>
        <p:grpSpPr>
          <a:xfrm>
            <a:off x="186908" y="6545099"/>
            <a:ext cx="11800933" cy="315251"/>
            <a:chOff x="186908" y="6545099"/>
            <a:chExt cx="11800933" cy="3152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B948AA-23F2-8105-C616-180A8E448BAA}"/>
                </a:ext>
              </a:extLst>
            </p:cNvPr>
            <p:cNvSpPr/>
            <p:nvPr/>
          </p:nvSpPr>
          <p:spPr>
            <a:xfrm>
              <a:off x="186908" y="6549799"/>
              <a:ext cx="2950233" cy="310551"/>
            </a:xfrm>
            <a:prstGeom prst="rect">
              <a:avLst/>
            </a:prstGeom>
            <a:solidFill>
              <a:srgbClr val="EE89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12710-E952-E9D7-9349-D94BE1196E50}"/>
                </a:ext>
              </a:extLst>
            </p:cNvPr>
            <p:cNvSpPr/>
            <p:nvPr/>
          </p:nvSpPr>
          <p:spPr>
            <a:xfrm>
              <a:off x="3137141" y="6547449"/>
              <a:ext cx="2950234" cy="310551"/>
            </a:xfrm>
            <a:prstGeom prst="rect">
              <a:avLst/>
            </a:prstGeom>
            <a:solidFill>
              <a:srgbClr val="7EB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2165E6-0BD0-BE50-FFD5-AB9F97688FB4}"/>
                </a:ext>
              </a:extLst>
            </p:cNvPr>
            <p:cNvSpPr/>
            <p:nvPr/>
          </p:nvSpPr>
          <p:spPr>
            <a:xfrm>
              <a:off x="6087374" y="6545099"/>
              <a:ext cx="2950234" cy="310551"/>
            </a:xfrm>
            <a:prstGeom prst="rect">
              <a:avLst/>
            </a:prstGeom>
            <a:solidFill>
              <a:srgbClr val="00A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52D618-892F-E08A-4C85-81187AF3D5D0}"/>
                </a:ext>
              </a:extLst>
            </p:cNvPr>
            <p:cNvSpPr/>
            <p:nvPr/>
          </p:nvSpPr>
          <p:spPr>
            <a:xfrm>
              <a:off x="9037606" y="6549025"/>
              <a:ext cx="2950235" cy="310551"/>
            </a:xfrm>
            <a:prstGeom prst="rect">
              <a:avLst/>
            </a:prstGeom>
            <a:solidFill>
              <a:srgbClr val="0076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A025524B-E444-DC43-A248-5C9AB0387A0F}"/>
              </a:ext>
            </a:extLst>
          </p:cNvPr>
          <p:cNvSpPr txBox="1">
            <a:spLocks/>
          </p:cNvSpPr>
          <p:nvPr/>
        </p:nvSpPr>
        <p:spPr>
          <a:xfrm rot="16200000">
            <a:off x="9188347" y="1529592"/>
            <a:ext cx="4573597" cy="1509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 err="1">
                <a:solidFill>
                  <a:schemeClr val="tx1"/>
                </a:solidFill>
                <a:latin typeface="Rift Bold" panose="00000800000000000000" pitchFamily="50" charset="0"/>
              </a:rPr>
              <a:t>Mcm</a:t>
            </a:r>
            <a:r>
              <a:rPr lang="en-US" sz="6000" i="1" dirty="0">
                <a:solidFill>
                  <a:schemeClr val="tx1"/>
                </a:solidFill>
                <a:latin typeface="Rift Bold" panose="00000800000000000000" pitchFamily="50" charset="0"/>
              </a:rPr>
              <a:t> #1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55919364-9D61-5C25-7D42-69B1A21A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6759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7F7C015F-24C6-83D8-D03E-71B8D6541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3037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Graphic 13" descr="Bulldozer with solid fill">
            <a:extLst>
              <a:ext uri="{FF2B5EF4-FFF2-40B4-BE49-F238E27FC236}">
                <a16:creationId xmlns:a16="http://schemas.microsoft.com/office/drawing/2014/main" id="{2AA516BF-A63A-AD59-A734-EEE05D03F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12972" y="5707539"/>
            <a:ext cx="548640" cy="548640"/>
          </a:xfrm>
          <a:prstGeom prst="rect">
            <a:avLst/>
          </a:prstGeom>
        </p:spPr>
      </p:pic>
      <p:sp>
        <p:nvSpPr>
          <p:cNvPr id="15" name="Hexagon 14">
            <a:extLst>
              <a:ext uri="{FF2B5EF4-FFF2-40B4-BE49-F238E27FC236}">
                <a16:creationId xmlns:a16="http://schemas.microsoft.com/office/drawing/2014/main" id="{E029ED97-6E2E-9B9F-5022-1F1D41047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1686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Graphic 16" descr="Cheers with solid fill">
            <a:extLst>
              <a:ext uri="{FF2B5EF4-FFF2-40B4-BE49-F238E27FC236}">
                <a16:creationId xmlns:a16="http://schemas.microsoft.com/office/drawing/2014/main" id="{C72C18D2-008C-228E-5DCD-1180CDF14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246181" y="5716741"/>
            <a:ext cx="548640" cy="548640"/>
          </a:xfrm>
          <a:prstGeom prst="rect">
            <a:avLst/>
          </a:prstGeom>
        </p:spPr>
      </p:pic>
      <p:sp>
        <p:nvSpPr>
          <p:cNvPr id="18" name="Hexagon 17">
            <a:extLst>
              <a:ext uri="{FF2B5EF4-FFF2-40B4-BE49-F238E27FC236}">
                <a16:creationId xmlns:a16="http://schemas.microsoft.com/office/drawing/2014/main" id="{831CD9F7-A8B9-3454-289F-DF90BA45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4344" y="5609594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Graphic 18" descr="Neighborhood with solid fill">
            <a:extLst>
              <a:ext uri="{FF2B5EF4-FFF2-40B4-BE49-F238E27FC236}">
                <a16:creationId xmlns:a16="http://schemas.microsoft.com/office/drawing/2014/main" id="{C8036EA9-73F0-F68E-04F1-EFF3FD42F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425165" y="5705908"/>
            <a:ext cx="548640" cy="548640"/>
          </a:xfrm>
          <a:prstGeom prst="rect">
            <a:avLst/>
          </a:prstGeom>
        </p:spPr>
      </p:pic>
      <p:sp>
        <p:nvSpPr>
          <p:cNvPr id="20" name="Hexagon 19">
            <a:extLst>
              <a:ext uri="{FF2B5EF4-FFF2-40B4-BE49-F238E27FC236}">
                <a16:creationId xmlns:a16="http://schemas.microsoft.com/office/drawing/2014/main" id="{4DB6B92D-5F53-5857-B0BB-9E7F1B02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2993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Graphic 20" descr="Warning with solid fill">
            <a:extLst>
              <a:ext uri="{FF2B5EF4-FFF2-40B4-BE49-F238E27FC236}">
                <a16:creationId xmlns:a16="http://schemas.microsoft.com/office/drawing/2014/main" id="{E0B71627-BDB7-4B7B-0379-FEB9B8D23D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947489" y="5703214"/>
            <a:ext cx="548640" cy="548640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id="{53F924F9-ACEB-F115-38AD-B7CC931AA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35651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Graphic 22" descr="Mop and bucket with solid fill">
            <a:extLst>
              <a:ext uri="{FF2B5EF4-FFF2-40B4-BE49-F238E27FC236}">
                <a16:creationId xmlns:a16="http://schemas.microsoft.com/office/drawing/2014/main" id="{6D4C5B0A-3E8B-BEA5-B5AB-B4117DA4D2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126473" y="5691597"/>
            <a:ext cx="548640" cy="548640"/>
          </a:xfrm>
          <a:prstGeom prst="rect">
            <a:avLst/>
          </a:prstGeom>
        </p:spPr>
      </p:pic>
      <p:pic>
        <p:nvPicPr>
          <p:cNvPr id="24" name="Graphic 23" descr="Classroom with solid fill">
            <a:extLst>
              <a:ext uri="{FF2B5EF4-FFF2-40B4-BE49-F238E27FC236}">
                <a16:creationId xmlns:a16="http://schemas.microsoft.com/office/drawing/2014/main" id="{A7ACE587-2E3B-3844-D29E-5E72A09FA4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76137" y="750565"/>
            <a:ext cx="548640" cy="548640"/>
          </a:xfrm>
          <a:prstGeom prst="rect">
            <a:avLst/>
          </a:prstGeom>
        </p:spPr>
      </p:pic>
      <p:sp>
        <p:nvSpPr>
          <p:cNvPr id="25" name="Hexagon 24">
            <a:extLst>
              <a:ext uri="{FF2B5EF4-FFF2-40B4-BE49-F238E27FC236}">
                <a16:creationId xmlns:a16="http://schemas.microsoft.com/office/drawing/2014/main" id="{6B692267-3443-494A-A3EC-5D3CE8CB8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854" y="627589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BA5BDC9-20B7-AFB3-CDEA-84636FC5AA8D}"/>
              </a:ext>
            </a:extLst>
          </p:cNvPr>
          <p:cNvSpPr txBox="1">
            <a:spLocks/>
          </p:cNvSpPr>
          <p:nvPr/>
        </p:nvSpPr>
        <p:spPr>
          <a:xfrm>
            <a:off x="1790537" y="1387090"/>
            <a:ext cx="8629189" cy="36345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cs typeface="Biome Light"/>
              </a:rPr>
              <a:t>Determine specific audiences that have large impacts on stormwater quality.</a:t>
            </a:r>
            <a:endParaRPr lang="en-US" sz="1800" dirty="0">
              <a:ea typeface="Calibri Light"/>
              <a:cs typeface="Biome Light"/>
            </a:endParaRPr>
          </a:p>
          <a:p>
            <a:pPr lvl="1"/>
            <a:r>
              <a:rPr lang="en-US" sz="1600" dirty="0"/>
              <a:t>Homeowners</a:t>
            </a:r>
          </a:p>
          <a:p>
            <a:pPr lvl="1"/>
            <a:r>
              <a:rPr lang="en-US" sz="1600" dirty="0"/>
              <a:t>Contractors</a:t>
            </a:r>
          </a:p>
          <a:p>
            <a:r>
              <a:rPr lang="en-US" sz="1800" dirty="0">
                <a:cs typeface="Biome Light"/>
              </a:rPr>
              <a:t>Target specific pollutants for each audience e.g., grass clippings, leaf disposal, fertilizer, oil, grease, and sediment runoff.</a:t>
            </a:r>
            <a:endParaRPr lang="en-US" sz="1800" dirty="0">
              <a:ea typeface="Calibri Light"/>
              <a:cs typeface="Biome Light"/>
            </a:endParaRPr>
          </a:p>
          <a:p>
            <a:r>
              <a:rPr lang="en-US" sz="1800" dirty="0">
                <a:cs typeface="Biome Light"/>
              </a:rPr>
              <a:t>Outreach/Education BMPs</a:t>
            </a:r>
            <a:endParaRPr lang="en-US" sz="1800" dirty="0">
              <a:ea typeface="Calibri Light"/>
              <a:cs typeface="Biome Light"/>
            </a:endParaRPr>
          </a:p>
          <a:p>
            <a:pPr lvl="1"/>
            <a:r>
              <a:rPr lang="en-US" sz="1600" dirty="0"/>
              <a:t>Provide educational materials to the targeted audiences via social media and public webpages</a:t>
            </a:r>
          </a:p>
          <a:p>
            <a:pPr lvl="1"/>
            <a:r>
              <a:rPr lang="en-US" sz="1600" dirty="0"/>
              <a:t>Require installation of markings on stormwater inlets that read “No Dumping – Drains to Stream”</a:t>
            </a:r>
          </a:p>
          <a:p>
            <a:r>
              <a:rPr lang="en-US" sz="1800" dirty="0">
                <a:cs typeface="Biome Light"/>
              </a:rPr>
              <a:t>Involvement BMPs</a:t>
            </a:r>
            <a:endParaRPr lang="en-US" sz="1800" dirty="0">
              <a:ea typeface="Calibri Light"/>
              <a:cs typeface="Biome Light"/>
            </a:endParaRPr>
          </a:p>
          <a:p>
            <a:pPr lvl="1"/>
            <a:r>
              <a:rPr lang="en-US" sz="1600" dirty="0"/>
              <a:t>Adopt-a-Stream Program</a:t>
            </a:r>
          </a:p>
          <a:p>
            <a:pPr lvl="1"/>
            <a:r>
              <a:rPr lang="en-US" sz="1600" dirty="0"/>
              <a:t>Yard waste collection and household hazardous waste collections events</a:t>
            </a:r>
          </a:p>
          <a:p>
            <a:pPr lvl="1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96172C-8252-FD31-7ABD-E3A26766A021}"/>
              </a:ext>
            </a:extLst>
          </p:cNvPr>
          <p:cNvSpPr txBox="1"/>
          <p:nvPr/>
        </p:nvSpPr>
        <p:spPr>
          <a:xfrm>
            <a:off x="1790537" y="686532"/>
            <a:ext cx="725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Public Education and Outreach</a:t>
            </a:r>
          </a:p>
        </p:txBody>
      </p:sp>
      <p:pic>
        <p:nvPicPr>
          <p:cNvPr id="28" name="Picture Placeholder 4">
            <a:extLst>
              <a:ext uri="{FF2B5EF4-FFF2-40B4-BE49-F238E27FC236}">
                <a16:creationId xmlns:a16="http://schemas.microsoft.com/office/drawing/2014/main" id="{3C46FB9B-10D5-1A0A-AA01-E7D843A2CAFD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0112" b="10112"/>
          <a:stretch/>
        </p:blipFill>
        <p:spPr>
          <a:xfrm>
            <a:off x="9261475" y="0"/>
            <a:ext cx="2930525" cy="1560513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59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90D4A-129C-E691-5060-AB7119B92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9BE0F-15D8-B29F-1EB5-475ECAEE77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41" y="0"/>
            <a:ext cx="12192000" cy="6858000"/>
          </a:xfrm>
          <a:prstGeom prst="rect">
            <a:avLst/>
          </a:prstGeom>
          <a:solidFill>
            <a:srgbClr val="15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4AAC01-FF95-CF6A-F7D4-9F2F6E3BAA57}"/>
              </a:ext>
            </a:extLst>
          </p:cNvPr>
          <p:cNvGrpSpPr/>
          <p:nvPr/>
        </p:nvGrpSpPr>
        <p:grpSpPr>
          <a:xfrm>
            <a:off x="186908" y="6545099"/>
            <a:ext cx="11800933" cy="315251"/>
            <a:chOff x="186908" y="6545099"/>
            <a:chExt cx="11800933" cy="3152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99DCCE-1E32-186B-6C07-2F5CC3B8C318}"/>
                </a:ext>
              </a:extLst>
            </p:cNvPr>
            <p:cNvSpPr/>
            <p:nvPr/>
          </p:nvSpPr>
          <p:spPr>
            <a:xfrm>
              <a:off x="186908" y="6549799"/>
              <a:ext cx="2950233" cy="310551"/>
            </a:xfrm>
            <a:prstGeom prst="rect">
              <a:avLst/>
            </a:prstGeom>
            <a:solidFill>
              <a:srgbClr val="EE89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873AB2-015D-54D8-8B08-3561FB9B6E5A}"/>
                </a:ext>
              </a:extLst>
            </p:cNvPr>
            <p:cNvSpPr/>
            <p:nvPr/>
          </p:nvSpPr>
          <p:spPr>
            <a:xfrm>
              <a:off x="3137141" y="6547449"/>
              <a:ext cx="2950234" cy="310551"/>
            </a:xfrm>
            <a:prstGeom prst="rect">
              <a:avLst/>
            </a:prstGeom>
            <a:solidFill>
              <a:srgbClr val="7EB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78B140-DB69-9FA0-2302-265EA8CCC82D}"/>
                </a:ext>
              </a:extLst>
            </p:cNvPr>
            <p:cNvSpPr/>
            <p:nvPr/>
          </p:nvSpPr>
          <p:spPr>
            <a:xfrm>
              <a:off x="6087374" y="6545099"/>
              <a:ext cx="2950234" cy="310551"/>
            </a:xfrm>
            <a:prstGeom prst="rect">
              <a:avLst/>
            </a:prstGeom>
            <a:solidFill>
              <a:srgbClr val="00A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947B74-1188-5584-0BE2-CAD15FBEA53E}"/>
                </a:ext>
              </a:extLst>
            </p:cNvPr>
            <p:cNvSpPr/>
            <p:nvPr/>
          </p:nvSpPr>
          <p:spPr>
            <a:xfrm>
              <a:off x="9037606" y="6549025"/>
              <a:ext cx="2950235" cy="310551"/>
            </a:xfrm>
            <a:prstGeom prst="rect">
              <a:avLst/>
            </a:prstGeom>
            <a:solidFill>
              <a:srgbClr val="0076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C4FC7F72-F26E-5136-6BEF-38F97B29BC1E}"/>
              </a:ext>
            </a:extLst>
          </p:cNvPr>
          <p:cNvSpPr txBox="1">
            <a:spLocks/>
          </p:cNvSpPr>
          <p:nvPr/>
        </p:nvSpPr>
        <p:spPr>
          <a:xfrm rot="16200000">
            <a:off x="9188347" y="1529592"/>
            <a:ext cx="4573597" cy="1509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 err="1">
                <a:solidFill>
                  <a:schemeClr val="tx1"/>
                </a:solidFill>
                <a:latin typeface="Rift Bold" panose="00000800000000000000" pitchFamily="50" charset="0"/>
              </a:rPr>
              <a:t>Mcm</a:t>
            </a:r>
            <a:r>
              <a:rPr lang="en-US" sz="6000" i="1" dirty="0">
                <a:solidFill>
                  <a:schemeClr val="tx1"/>
                </a:solidFill>
                <a:latin typeface="Rift Bold" panose="00000800000000000000" pitchFamily="50" charset="0"/>
              </a:rPr>
              <a:t> #2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BB59CE9-E377-E821-1197-3EEE507B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6759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34445011-7110-4D10-707F-9F531AC81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3037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Graphic 13" descr="Bulldozer with solid fill">
            <a:extLst>
              <a:ext uri="{FF2B5EF4-FFF2-40B4-BE49-F238E27FC236}">
                <a16:creationId xmlns:a16="http://schemas.microsoft.com/office/drawing/2014/main" id="{600EDEBC-75E4-4D8A-528F-ADF9C3CC5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12972" y="5707539"/>
            <a:ext cx="548640" cy="548640"/>
          </a:xfrm>
          <a:prstGeom prst="rect">
            <a:avLst/>
          </a:prstGeom>
        </p:spPr>
      </p:pic>
      <p:sp>
        <p:nvSpPr>
          <p:cNvPr id="15" name="Hexagon 14">
            <a:extLst>
              <a:ext uri="{FF2B5EF4-FFF2-40B4-BE49-F238E27FC236}">
                <a16:creationId xmlns:a16="http://schemas.microsoft.com/office/drawing/2014/main" id="{3E32EEBF-0C78-D690-7200-980C0A792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1686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Graphic 16" descr="Cheers with solid fill">
            <a:extLst>
              <a:ext uri="{FF2B5EF4-FFF2-40B4-BE49-F238E27FC236}">
                <a16:creationId xmlns:a16="http://schemas.microsoft.com/office/drawing/2014/main" id="{7F867B51-49B3-7B19-4D58-D03435F0D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7936" y="735377"/>
            <a:ext cx="548640" cy="548640"/>
          </a:xfrm>
          <a:prstGeom prst="rect">
            <a:avLst/>
          </a:prstGeom>
        </p:spPr>
      </p:pic>
      <p:sp>
        <p:nvSpPr>
          <p:cNvPr id="18" name="Hexagon 17">
            <a:extLst>
              <a:ext uri="{FF2B5EF4-FFF2-40B4-BE49-F238E27FC236}">
                <a16:creationId xmlns:a16="http://schemas.microsoft.com/office/drawing/2014/main" id="{36DF6F3F-538F-450E-8E36-35047732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4344" y="5609594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Graphic 18" descr="Neighborhood with solid fill">
            <a:extLst>
              <a:ext uri="{FF2B5EF4-FFF2-40B4-BE49-F238E27FC236}">
                <a16:creationId xmlns:a16="http://schemas.microsoft.com/office/drawing/2014/main" id="{5C034522-FC99-6F30-EF4B-51F0E1AE0D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425165" y="5705908"/>
            <a:ext cx="548640" cy="548640"/>
          </a:xfrm>
          <a:prstGeom prst="rect">
            <a:avLst/>
          </a:prstGeom>
        </p:spPr>
      </p:pic>
      <p:sp>
        <p:nvSpPr>
          <p:cNvPr id="20" name="Hexagon 19">
            <a:extLst>
              <a:ext uri="{FF2B5EF4-FFF2-40B4-BE49-F238E27FC236}">
                <a16:creationId xmlns:a16="http://schemas.microsoft.com/office/drawing/2014/main" id="{D89511BA-E258-ABBC-6123-B4CE26F6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2993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Graphic 20" descr="Warning with solid fill">
            <a:extLst>
              <a:ext uri="{FF2B5EF4-FFF2-40B4-BE49-F238E27FC236}">
                <a16:creationId xmlns:a16="http://schemas.microsoft.com/office/drawing/2014/main" id="{019A1764-76C9-2B0B-8BC5-9E8A75F8DD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947489" y="5703214"/>
            <a:ext cx="548640" cy="548640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id="{6577E52E-F6D1-5576-7FEA-EB227982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35651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Graphic 22" descr="Mop and bucket with solid fill">
            <a:extLst>
              <a:ext uri="{FF2B5EF4-FFF2-40B4-BE49-F238E27FC236}">
                <a16:creationId xmlns:a16="http://schemas.microsoft.com/office/drawing/2014/main" id="{46DEDC2D-9B77-F979-353A-3B64872891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126473" y="5691597"/>
            <a:ext cx="548640" cy="548640"/>
          </a:xfrm>
          <a:prstGeom prst="rect">
            <a:avLst/>
          </a:prstGeom>
        </p:spPr>
      </p:pic>
      <p:pic>
        <p:nvPicPr>
          <p:cNvPr id="24" name="Graphic 23" descr="Classroom with solid fill">
            <a:extLst>
              <a:ext uri="{FF2B5EF4-FFF2-40B4-BE49-F238E27FC236}">
                <a16:creationId xmlns:a16="http://schemas.microsoft.com/office/drawing/2014/main" id="{2F693469-CFDB-4B79-810B-F85ABAAD4F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625668" y="5716599"/>
            <a:ext cx="548640" cy="548640"/>
          </a:xfrm>
          <a:prstGeom prst="rect">
            <a:avLst/>
          </a:prstGeom>
        </p:spPr>
      </p:pic>
      <p:sp>
        <p:nvSpPr>
          <p:cNvPr id="25" name="Hexagon 24">
            <a:extLst>
              <a:ext uri="{FF2B5EF4-FFF2-40B4-BE49-F238E27FC236}">
                <a16:creationId xmlns:a16="http://schemas.microsoft.com/office/drawing/2014/main" id="{64902B7A-E0E2-6326-27CB-020E928B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854" y="627589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00CA3-6372-3498-9162-013F5A9670F2}"/>
              </a:ext>
            </a:extLst>
          </p:cNvPr>
          <p:cNvSpPr txBox="1"/>
          <p:nvPr/>
        </p:nvSpPr>
        <p:spPr>
          <a:xfrm>
            <a:off x="1790537" y="686532"/>
            <a:ext cx="725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Public Participation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8B7DAC8-9A42-9F79-2948-E77429EDE288}"/>
              </a:ext>
            </a:extLst>
          </p:cNvPr>
          <p:cNvSpPr txBox="1">
            <a:spLocks/>
          </p:cNvSpPr>
          <p:nvPr/>
        </p:nvSpPr>
        <p:spPr>
          <a:xfrm>
            <a:off x="1875147" y="1391808"/>
            <a:ext cx="8601248" cy="320119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Provide opportunities for public involvement through:</a:t>
            </a:r>
          </a:p>
          <a:p>
            <a:pPr lvl="1"/>
            <a:r>
              <a:rPr lang="en-US" dirty="0"/>
              <a:t>Public SWMP informational meeting</a:t>
            </a:r>
          </a:p>
          <a:p>
            <a:pPr lvl="1"/>
            <a:r>
              <a:rPr lang="en-US" dirty="0"/>
              <a:t>Public SWMP &amp;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MS4</a:t>
            </a:r>
            <a:r>
              <a:rPr lang="en-US" dirty="0"/>
              <a:t> Permit review</a:t>
            </a:r>
          </a:p>
          <a:p>
            <a:pPr lvl="2"/>
            <a:r>
              <a:rPr lang="en-US" dirty="0"/>
              <a:t>30-day notice</a:t>
            </a:r>
          </a:p>
          <a:p>
            <a:pPr lvl="2"/>
            <a:r>
              <a:rPr lang="en-US" dirty="0"/>
              <a:t>Public comment submission</a:t>
            </a:r>
          </a:p>
          <a:p>
            <a:pPr lvl="3"/>
            <a:r>
              <a:rPr lang="en-US" dirty="0">
                <a:hlinkClick r:id="rId14"/>
              </a:rPr>
              <a:t>ms4@belton.org</a:t>
            </a:r>
            <a:endParaRPr lang="en-US" dirty="0"/>
          </a:p>
          <a:p>
            <a:pPr lvl="1"/>
            <a:r>
              <a:rPr lang="en-US" dirty="0"/>
              <a:t>Stormwater quality educational webpage</a:t>
            </a:r>
          </a:p>
          <a:p>
            <a:pPr lvl="2"/>
            <a:r>
              <a:rPr lang="en-US" dirty="0">
                <a:hlinkClick r:id="rId15"/>
              </a:rPr>
              <a:t>https://www.belton.org/Government/Departments/Public-Works-Department/Stormwater-Management</a:t>
            </a:r>
            <a:r>
              <a:rPr lang="en-US" dirty="0"/>
              <a:t> </a:t>
            </a:r>
          </a:p>
          <a:p>
            <a:r>
              <a:rPr lang="en-US" dirty="0"/>
              <a:t>Requirement to track involvement to evaluate and improve SWMP</a:t>
            </a:r>
          </a:p>
          <a:p>
            <a:endParaRPr lang="en-US" dirty="0"/>
          </a:p>
        </p:txBody>
      </p:sp>
      <p:pic>
        <p:nvPicPr>
          <p:cNvPr id="3" name="Picture Placeholder 28">
            <a:extLst>
              <a:ext uri="{FF2B5EF4-FFF2-40B4-BE49-F238E27FC236}">
                <a16:creationId xmlns:a16="http://schemas.microsoft.com/office/drawing/2014/main" id="{27F01D17-E6F4-5413-2245-0705D109098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917" t="631" r="9130" b="6003"/>
          <a:stretch/>
        </p:blipFill>
        <p:spPr>
          <a:xfrm>
            <a:off x="9261647" y="0"/>
            <a:ext cx="2930353" cy="1559882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272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2A208-A5B2-B587-3BA2-ABA667EC3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632F6-84AE-264F-DBAB-8A88A87E01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41" y="0"/>
            <a:ext cx="12192000" cy="6858000"/>
          </a:xfrm>
          <a:prstGeom prst="rect">
            <a:avLst/>
          </a:prstGeom>
          <a:solidFill>
            <a:srgbClr val="15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31E38A-80A1-5ED8-24E2-63EDA85CAC13}"/>
              </a:ext>
            </a:extLst>
          </p:cNvPr>
          <p:cNvGrpSpPr/>
          <p:nvPr/>
        </p:nvGrpSpPr>
        <p:grpSpPr>
          <a:xfrm>
            <a:off x="186908" y="6545099"/>
            <a:ext cx="11800933" cy="315251"/>
            <a:chOff x="186908" y="6545099"/>
            <a:chExt cx="11800933" cy="3152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4E14A2-DD06-16B7-913F-F9349680B4B8}"/>
                </a:ext>
              </a:extLst>
            </p:cNvPr>
            <p:cNvSpPr/>
            <p:nvPr/>
          </p:nvSpPr>
          <p:spPr>
            <a:xfrm>
              <a:off x="186908" y="6549799"/>
              <a:ext cx="2950233" cy="310551"/>
            </a:xfrm>
            <a:prstGeom prst="rect">
              <a:avLst/>
            </a:prstGeom>
            <a:solidFill>
              <a:srgbClr val="EE89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DA37E0-0637-210E-07B6-0AFF139109C6}"/>
                </a:ext>
              </a:extLst>
            </p:cNvPr>
            <p:cNvSpPr/>
            <p:nvPr/>
          </p:nvSpPr>
          <p:spPr>
            <a:xfrm>
              <a:off x="3137141" y="6547449"/>
              <a:ext cx="2950234" cy="310551"/>
            </a:xfrm>
            <a:prstGeom prst="rect">
              <a:avLst/>
            </a:prstGeom>
            <a:solidFill>
              <a:srgbClr val="7EB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52F6F9-E7A5-3552-D555-1523181E91C1}"/>
                </a:ext>
              </a:extLst>
            </p:cNvPr>
            <p:cNvSpPr/>
            <p:nvPr/>
          </p:nvSpPr>
          <p:spPr>
            <a:xfrm>
              <a:off x="6087374" y="6545099"/>
              <a:ext cx="2950234" cy="310551"/>
            </a:xfrm>
            <a:prstGeom prst="rect">
              <a:avLst/>
            </a:prstGeom>
            <a:solidFill>
              <a:srgbClr val="00A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96DF0D-473D-4540-1F70-FCB4B8F9A798}"/>
                </a:ext>
              </a:extLst>
            </p:cNvPr>
            <p:cNvSpPr/>
            <p:nvPr/>
          </p:nvSpPr>
          <p:spPr>
            <a:xfrm>
              <a:off x="9037606" y="6549025"/>
              <a:ext cx="2950235" cy="310551"/>
            </a:xfrm>
            <a:prstGeom prst="rect">
              <a:avLst/>
            </a:prstGeom>
            <a:solidFill>
              <a:srgbClr val="0076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4EB83448-2676-C17E-1AB3-7AA5920BD34F}"/>
              </a:ext>
            </a:extLst>
          </p:cNvPr>
          <p:cNvSpPr txBox="1">
            <a:spLocks/>
          </p:cNvSpPr>
          <p:nvPr/>
        </p:nvSpPr>
        <p:spPr>
          <a:xfrm rot="16200000">
            <a:off x="9188347" y="1529592"/>
            <a:ext cx="4573597" cy="1509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 err="1">
                <a:solidFill>
                  <a:schemeClr val="tx1"/>
                </a:solidFill>
                <a:latin typeface="Rift Bold" panose="00000800000000000000" pitchFamily="50" charset="0"/>
              </a:rPr>
              <a:t>Mcm</a:t>
            </a:r>
            <a:r>
              <a:rPr lang="en-US" sz="6000" i="1" dirty="0">
                <a:solidFill>
                  <a:schemeClr val="tx1"/>
                </a:solidFill>
                <a:latin typeface="Rift Bold" panose="00000800000000000000" pitchFamily="50" charset="0"/>
              </a:rPr>
              <a:t> #3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65FDEA12-EA9A-4061-6CD4-B49B14F98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6759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55A6DF23-0EEE-DA26-13FC-F12890036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3037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Graphic 13" descr="Bulldozer with solid fill">
            <a:extLst>
              <a:ext uri="{FF2B5EF4-FFF2-40B4-BE49-F238E27FC236}">
                <a16:creationId xmlns:a16="http://schemas.microsoft.com/office/drawing/2014/main" id="{B8E95E30-F7D1-0983-8D5D-C279A610C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12972" y="5707539"/>
            <a:ext cx="548640" cy="548640"/>
          </a:xfrm>
          <a:prstGeom prst="rect">
            <a:avLst/>
          </a:prstGeom>
        </p:spPr>
      </p:pic>
      <p:sp>
        <p:nvSpPr>
          <p:cNvPr id="15" name="Hexagon 14">
            <a:extLst>
              <a:ext uri="{FF2B5EF4-FFF2-40B4-BE49-F238E27FC236}">
                <a16:creationId xmlns:a16="http://schemas.microsoft.com/office/drawing/2014/main" id="{62BCF7CA-53C0-51F6-2D7A-48A1780EB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1686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Graphic 16" descr="Cheers with solid fill">
            <a:extLst>
              <a:ext uri="{FF2B5EF4-FFF2-40B4-BE49-F238E27FC236}">
                <a16:creationId xmlns:a16="http://schemas.microsoft.com/office/drawing/2014/main" id="{0C41266B-DBEF-532C-549E-6E43A56F1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240595" y="5703214"/>
            <a:ext cx="548640" cy="548640"/>
          </a:xfrm>
          <a:prstGeom prst="rect">
            <a:avLst/>
          </a:prstGeom>
        </p:spPr>
      </p:pic>
      <p:sp>
        <p:nvSpPr>
          <p:cNvPr id="18" name="Hexagon 17">
            <a:extLst>
              <a:ext uri="{FF2B5EF4-FFF2-40B4-BE49-F238E27FC236}">
                <a16:creationId xmlns:a16="http://schemas.microsoft.com/office/drawing/2014/main" id="{A494DCD0-5CCB-96DB-B1C9-619440DF9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4344" y="5609594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Graphic 18" descr="Neighborhood with solid fill">
            <a:extLst>
              <a:ext uri="{FF2B5EF4-FFF2-40B4-BE49-F238E27FC236}">
                <a16:creationId xmlns:a16="http://schemas.microsoft.com/office/drawing/2014/main" id="{8F7A9257-6FFF-EF7E-0B4C-112386F7C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425165" y="5705908"/>
            <a:ext cx="548640" cy="548640"/>
          </a:xfrm>
          <a:prstGeom prst="rect">
            <a:avLst/>
          </a:prstGeom>
        </p:spPr>
      </p:pic>
      <p:sp>
        <p:nvSpPr>
          <p:cNvPr id="20" name="Hexagon 19">
            <a:extLst>
              <a:ext uri="{FF2B5EF4-FFF2-40B4-BE49-F238E27FC236}">
                <a16:creationId xmlns:a16="http://schemas.microsoft.com/office/drawing/2014/main" id="{91A9E60D-7933-9D49-0F92-1B37D179E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2993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Graphic 20" descr="Warning with solid fill">
            <a:extLst>
              <a:ext uri="{FF2B5EF4-FFF2-40B4-BE49-F238E27FC236}">
                <a16:creationId xmlns:a16="http://schemas.microsoft.com/office/drawing/2014/main" id="{FC06BBE4-C55C-CFEA-C1DC-1D2BD4971A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99734" y="686532"/>
            <a:ext cx="548640" cy="548640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id="{FA7BD78D-4C09-84D3-93E6-855FEBBFB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35651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Graphic 22" descr="Mop and bucket with solid fill">
            <a:extLst>
              <a:ext uri="{FF2B5EF4-FFF2-40B4-BE49-F238E27FC236}">
                <a16:creationId xmlns:a16="http://schemas.microsoft.com/office/drawing/2014/main" id="{2600FC21-4D23-1293-6FDD-BB202B8977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126473" y="5691597"/>
            <a:ext cx="548640" cy="548640"/>
          </a:xfrm>
          <a:prstGeom prst="rect">
            <a:avLst/>
          </a:prstGeom>
        </p:spPr>
      </p:pic>
      <p:pic>
        <p:nvPicPr>
          <p:cNvPr id="24" name="Graphic 23" descr="Classroom with solid fill">
            <a:extLst>
              <a:ext uri="{FF2B5EF4-FFF2-40B4-BE49-F238E27FC236}">
                <a16:creationId xmlns:a16="http://schemas.microsoft.com/office/drawing/2014/main" id="{DF1251C1-419D-3632-CD16-DFC4A14018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625668" y="5716599"/>
            <a:ext cx="548640" cy="548640"/>
          </a:xfrm>
          <a:prstGeom prst="rect">
            <a:avLst/>
          </a:prstGeom>
        </p:spPr>
      </p:pic>
      <p:sp>
        <p:nvSpPr>
          <p:cNvPr id="25" name="Hexagon 24">
            <a:extLst>
              <a:ext uri="{FF2B5EF4-FFF2-40B4-BE49-F238E27FC236}">
                <a16:creationId xmlns:a16="http://schemas.microsoft.com/office/drawing/2014/main" id="{FF160F68-4919-7CB6-995E-AD8EC3088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854" y="627589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6A8D50-083F-6BE7-3BC0-184C3A9CEC43}"/>
              </a:ext>
            </a:extLst>
          </p:cNvPr>
          <p:cNvSpPr txBox="1"/>
          <p:nvPr/>
        </p:nvSpPr>
        <p:spPr>
          <a:xfrm>
            <a:off x="1790537" y="686532"/>
            <a:ext cx="8388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Illicit Discharge Detection and Elimination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4945C39-268C-BBCE-E385-9409AF1578CF}"/>
              </a:ext>
            </a:extLst>
          </p:cNvPr>
          <p:cNvSpPr txBox="1">
            <a:spLocks/>
          </p:cNvSpPr>
          <p:nvPr/>
        </p:nvSpPr>
        <p:spPr>
          <a:xfrm>
            <a:off x="1899988" y="1388418"/>
            <a:ext cx="10503319" cy="347160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Illicit Discharge Detection and Elimination program (IDDE) requires the following: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A current map of the storm system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Stormwater outfall monitoring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Ordinance prohibiting illicit discharges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A dry-weather screening and diagnostic strategy for non-stormwater discharges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Procedures for tracing and removing non-stormwater discharges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Procedure for enforcement of the ordinance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Track and review IDDE Program annually to evaluate and improve</a:t>
            </a:r>
          </a:p>
          <a:p>
            <a:pPr lvl="1"/>
            <a:endParaRPr lang="en-US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BDA0E943-C9BD-7756-1865-3106115646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429" t="25512" r="9815" b="1722"/>
          <a:stretch/>
        </p:blipFill>
        <p:spPr>
          <a:xfrm>
            <a:off x="10045533" y="1"/>
            <a:ext cx="2146467" cy="1143000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873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A8B48-3D57-1714-2403-DE8C5CA8C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A98114-F337-7780-1731-A2A3349464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41" y="0"/>
            <a:ext cx="12192000" cy="6858000"/>
          </a:xfrm>
          <a:prstGeom prst="rect">
            <a:avLst/>
          </a:prstGeom>
          <a:solidFill>
            <a:srgbClr val="15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58F8EA-4E12-4A21-104D-A2EF4BEB773B}"/>
              </a:ext>
            </a:extLst>
          </p:cNvPr>
          <p:cNvGrpSpPr/>
          <p:nvPr/>
        </p:nvGrpSpPr>
        <p:grpSpPr>
          <a:xfrm>
            <a:off x="186908" y="6545099"/>
            <a:ext cx="11800933" cy="315251"/>
            <a:chOff x="186908" y="6545099"/>
            <a:chExt cx="11800933" cy="3152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BF49B73-B3EC-9630-F55C-7A4565364E6B}"/>
                </a:ext>
              </a:extLst>
            </p:cNvPr>
            <p:cNvSpPr/>
            <p:nvPr/>
          </p:nvSpPr>
          <p:spPr>
            <a:xfrm>
              <a:off x="186908" y="6549799"/>
              <a:ext cx="2950233" cy="310551"/>
            </a:xfrm>
            <a:prstGeom prst="rect">
              <a:avLst/>
            </a:prstGeom>
            <a:solidFill>
              <a:srgbClr val="EE89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B0B053-7086-0D81-3725-1F92E7679981}"/>
                </a:ext>
              </a:extLst>
            </p:cNvPr>
            <p:cNvSpPr/>
            <p:nvPr/>
          </p:nvSpPr>
          <p:spPr>
            <a:xfrm>
              <a:off x="3137141" y="6547449"/>
              <a:ext cx="2950234" cy="310551"/>
            </a:xfrm>
            <a:prstGeom prst="rect">
              <a:avLst/>
            </a:prstGeom>
            <a:solidFill>
              <a:srgbClr val="7EB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388EAD-B8EE-7AE8-F595-FF3A0EEE48C7}"/>
                </a:ext>
              </a:extLst>
            </p:cNvPr>
            <p:cNvSpPr/>
            <p:nvPr/>
          </p:nvSpPr>
          <p:spPr>
            <a:xfrm>
              <a:off x="6087374" y="6545099"/>
              <a:ext cx="2950234" cy="310551"/>
            </a:xfrm>
            <a:prstGeom prst="rect">
              <a:avLst/>
            </a:prstGeom>
            <a:solidFill>
              <a:srgbClr val="00A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385BB8-CCBE-837F-2BE0-E2509A60C6C0}"/>
                </a:ext>
              </a:extLst>
            </p:cNvPr>
            <p:cNvSpPr/>
            <p:nvPr/>
          </p:nvSpPr>
          <p:spPr>
            <a:xfrm>
              <a:off x="9037606" y="6549025"/>
              <a:ext cx="2950235" cy="310551"/>
            </a:xfrm>
            <a:prstGeom prst="rect">
              <a:avLst/>
            </a:prstGeom>
            <a:solidFill>
              <a:srgbClr val="0076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BA0DA9DB-E72B-5839-E9C7-71D79B9FE783}"/>
              </a:ext>
            </a:extLst>
          </p:cNvPr>
          <p:cNvSpPr txBox="1">
            <a:spLocks/>
          </p:cNvSpPr>
          <p:nvPr/>
        </p:nvSpPr>
        <p:spPr>
          <a:xfrm rot="16200000">
            <a:off x="9188347" y="1529592"/>
            <a:ext cx="4573597" cy="1509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 err="1">
                <a:solidFill>
                  <a:schemeClr val="tx1"/>
                </a:solidFill>
                <a:latin typeface="Rift Bold" panose="00000800000000000000" pitchFamily="50" charset="0"/>
              </a:rPr>
              <a:t>Mcm</a:t>
            </a:r>
            <a:r>
              <a:rPr lang="en-US" sz="6000" i="1" dirty="0">
                <a:solidFill>
                  <a:schemeClr val="tx1"/>
                </a:solidFill>
                <a:latin typeface="Rift Bold" panose="00000800000000000000" pitchFamily="50" charset="0"/>
              </a:rPr>
              <a:t> #4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8AA07A9-D7C5-A8C3-47CA-2015BE02F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6759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A38490EC-870F-E785-1AC4-43E2DA3BA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3037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Graphic 13" descr="Bulldozer with solid fill">
            <a:extLst>
              <a:ext uri="{FF2B5EF4-FFF2-40B4-BE49-F238E27FC236}">
                <a16:creationId xmlns:a16="http://schemas.microsoft.com/office/drawing/2014/main" id="{627101A9-FEB1-0746-AB67-11F680E99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0241" y="735377"/>
            <a:ext cx="548640" cy="548640"/>
          </a:xfrm>
          <a:prstGeom prst="rect">
            <a:avLst/>
          </a:prstGeom>
        </p:spPr>
      </p:pic>
      <p:sp>
        <p:nvSpPr>
          <p:cNvPr id="15" name="Hexagon 14">
            <a:extLst>
              <a:ext uri="{FF2B5EF4-FFF2-40B4-BE49-F238E27FC236}">
                <a16:creationId xmlns:a16="http://schemas.microsoft.com/office/drawing/2014/main" id="{7C7351C6-A2CF-2B6F-CD6B-67F08ABD7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1686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Graphic 16" descr="Cheers with solid fill">
            <a:extLst>
              <a:ext uri="{FF2B5EF4-FFF2-40B4-BE49-F238E27FC236}">
                <a16:creationId xmlns:a16="http://schemas.microsoft.com/office/drawing/2014/main" id="{8B5229E3-543B-D1FB-9196-69C17DD93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227740" y="5723314"/>
            <a:ext cx="548640" cy="548640"/>
          </a:xfrm>
          <a:prstGeom prst="rect">
            <a:avLst/>
          </a:prstGeom>
        </p:spPr>
      </p:pic>
      <p:sp>
        <p:nvSpPr>
          <p:cNvPr id="18" name="Hexagon 17">
            <a:extLst>
              <a:ext uri="{FF2B5EF4-FFF2-40B4-BE49-F238E27FC236}">
                <a16:creationId xmlns:a16="http://schemas.microsoft.com/office/drawing/2014/main" id="{F92DB544-95AA-CB7E-B3BA-031116D2B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4344" y="5609594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Graphic 18" descr="Neighborhood with solid fill">
            <a:extLst>
              <a:ext uri="{FF2B5EF4-FFF2-40B4-BE49-F238E27FC236}">
                <a16:creationId xmlns:a16="http://schemas.microsoft.com/office/drawing/2014/main" id="{FA4B3C71-066D-175D-6CCB-236B6F60BB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425165" y="5705908"/>
            <a:ext cx="548640" cy="548640"/>
          </a:xfrm>
          <a:prstGeom prst="rect">
            <a:avLst/>
          </a:prstGeom>
        </p:spPr>
      </p:pic>
      <p:sp>
        <p:nvSpPr>
          <p:cNvPr id="20" name="Hexagon 19">
            <a:extLst>
              <a:ext uri="{FF2B5EF4-FFF2-40B4-BE49-F238E27FC236}">
                <a16:creationId xmlns:a16="http://schemas.microsoft.com/office/drawing/2014/main" id="{9360C150-1416-1004-441F-DB3059478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2993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Graphic 20" descr="Warning with solid fill">
            <a:extLst>
              <a:ext uri="{FF2B5EF4-FFF2-40B4-BE49-F238E27FC236}">
                <a16:creationId xmlns:a16="http://schemas.microsoft.com/office/drawing/2014/main" id="{61C3DA00-27BD-35A2-C36E-93798D4F3F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947489" y="5703214"/>
            <a:ext cx="548640" cy="548640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id="{0CD62E91-7A7D-D232-3EB6-D30BDD11B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35651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Graphic 22" descr="Mop and bucket with solid fill">
            <a:extLst>
              <a:ext uri="{FF2B5EF4-FFF2-40B4-BE49-F238E27FC236}">
                <a16:creationId xmlns:a16="http://schemas.microsoft.com/office/drawing/2014/main" id="{42F1D795-5D2B-985F-9013-1AB6F2B242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126473" y="5691597"/>
            <a:ext cx="548640" cy="548640"/>
          </a:xfrm>
          <a:prstGeom prst="rect">
            <a:avLst/>
          </a:prstGeom>
        </p:spPr>
      </p:pic>
      <p:pic>
        <p:nvPicPr>
          <p:cNvPr id="24" name="Graphic 23" descr="Classroom with solid fill">
            <a:extLst>
              <a:ext uri="{FF2B5EF4-FFF2-40B4-BE49-F238E27FC236}">
                <a16:creationId xmlns:a16="http://schemas.microsoft.com/office/drawing/2014/main" id="{EBD7EB6C-1B76-E8D8-39CA-6391966C95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625668" y="5716599"/>
            <a:ext cx="548640" cy="548640"/>
          </a:xfrm>
          <a:prstGeom prst="rect">
            <a:avLst/>
          </a:prstGeom>
        </p:spPr>
      </p:pic>
      <p:sp>
        <p:nvSpPr>
          <p:cNvPr id="25" name="Hexagon 24">
            <a:extLst>
              <a:ext uri="{FF2B5EF4-FFF2-40B4-BE49-F238E27FC236}">
                <a16:creationId xmlns:a16="http://schemas.microsoft.com/office/drawing/2014/main" id="{1E250EBD-E779-A2BF-0B9A-EEEE57CCF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854" y="627589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5BBB34-0235-FC7A-94AA-2A7A3FC28CAE}"/>
              </a:ext>
            </a:extLst>
          </p:cNvPr>
          <p:cNvSpPr txBox="1"/>
          <p:nvPr/>
        </p:nvSpPr>
        <p:spPr>
          <a:xfrm>
            <a:off x="1790537" y="686532"/>
            <a:ext cx="799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Construction Site Stormwater Runoff Control</a:t>
            </a:r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9957045C-F41C-777C-817D-52A30E781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53" t="248" r="4016" b="21155"/>
          <a:stretch/>
        </p:blipFill>
        <p:spPr>
          <a:xfrm>
            <a:off x="9261475" y="0"/>
            <a:ext cx="2930525" cy="1560513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63C435A-6B29-D76F-0A33-932DC8887852}"/>
              </a:ext>
            </a:extLst>
          </p:cNvPr>
          <p:cNvSpPr txBox="1">
            <a:spLocks/>
          </p:cNvSpPr>
          <p:nvPr/>
        </p:nvSpPr>
        <p:spPr>
          <a:xfrm>
            <a:off x="1790537" y="1384172"/>
            <a:ext cx="8243800" cy="347160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This MCM requires the implementation of a program to reduce pollutants from runoff.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The City has an ordinance requiring runoff control from construction sites.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Engineering staff reviews pre-construction plans to verify appropriate control measures will be used.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Construction site operators are required to make sure control measures are properly implemented during construction.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City staff inspects control measures during construction and verifies that sites have been stabilized and temporary control measures have been removed before final acceptance.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The Runoff Control Program will be reviewed annually for effectiveness and compliance with MDNR requirements.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3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26264-BA25-9538-E3E6-ED799E52A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7516F1-2882-175B-4026-31C6DFDFAA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41" y="0"/>
            <a:ext cx="12192000" cy="6858000"/>
          </a:xfrm>
          <a:prstGeom prst="rect">
            <a:avLst/>
          </a:prstGeom>
          <a:solidFill>
            <a:srgbClr val="15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32682C-B21B-31C3-ED7A-561C37739544}"/>
              </a:ext>
            </a:extLst>
          </p:cNvPr>
          <p:cNvGrpSpPr/>
          <p:nvPr/>
        </p:nvGrpSpPr>
        <p:grpSpPr>
          <a:xfrm>
            <a:off x="186908" y="6545099"/>
            <a:ext cx="11800933" cy="315251"/>
            <a:chOff x="186908" y="6545099"/>
            <a:chExt cx="11800933" cy="3152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BC1296-0AE0-2F41-4170-F5F1B0E5F053}"/>
                </a:ext>
              </a:extLst>
            </p:cNvPr>
            <p:cNvSpPr/>
            <p:nvPr/>
          </p:nvSpPr>
          <p:spPr>
            <a:xfrm>
              <a:off x="186908" y="6549799"/>
              <a:ext cx="2950233" cy="310551"/>
            </a:xfrm>
            <a:prstGeom prst="rect">
              <a:avLst/>
            </a:prstGeom>
            <a:solidFill>
              <a:srgbClr val="EE89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887F83-93CD-18E7-8159-EDE2379F571E}"/>
                </a:ext>
              </a:extLst>
            </p:cNvPr>
            <p:cNvSpPr/>
            <p:nvPr/>
          </p:nvSpPr>
          <p:spPr>
            <a:xfrm>
              <a:off x="3137141" y="6547449"/>
              <a:ext cx="2950234" cy="310551"/>
            </a:xfrm>
            <a:prstGeom prst="rect">
              <a:avLst/>
            </a:prstGeom>
            <a:solidFill>
              <a:srgbClr val="7EB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16A038-C2E5-CECD-49B6-32AC8F06C49F}"/>
                </a:ext>
              </a:extLst>
            </p:cNvPr>
            <p:cNvSpPr/>
            <p:nvPr/>
          </p:nvSpPr>
          <p:spPr>
            <a:xfrm>
              <a:off x="6087374" y="6545099"/>
              <a:ext cx="2950234" cy="310551"/>
            </a:xfrm>
            <a:prstGeom prst="rect">
              <a:avLst/>
            </a:prstGeom>
            <a:solidFill>
              <a:srgbClr val="00A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E643C0-E5AA-A2DF-6453-52A1AA8E5050}"/>
                </a:ext>
              </a:extLst>
            </p:cNvPr>
            <p:cNvSpPr/>
            <p:nvPr/>
          </p:nvSpPr>
          <p:spPr>
            <a:xfrm>
              <a:off x="9037606" y="6549025"/>
              <a:ext cx="2950235" cy="310551"/>
            </a:xfrm>
            <a:prstGeom prst="rect">
              <a:avLst/>
            </a:prstGeom>
            <a:solidFill>
              <a:srgbClr val="0076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91068D4D-7366-230C-D186-1CC85E72470E}"/>
              </a:ext>
            </a:extLst>
          </p:cNvPr>
          <p:cNvSpPr txBox="1">
            <a:spLocks/>
          </p:cNvSpPr>
          <p:nvPr/>
        </p:nvSpPr>
        <p:spPr>
          <a:xfrm rot="16200000">
            <a:off x="9188347" y="1529592"/>
            <a:ext cx="4573597" cy="1509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 err="1">
                <a:solidFill>
                  <a:schemeClr val="tx1"/>
                </a:solidFill>
                <a:latin typeface="Rift Bold" panose="00000800000000000000" pitchFamily="50" charset="0"/>
              </a:rPr>
              <a:t>Mcm</a:t>
            </a:r>
            <a:r>
              <a:rPr lang="en-US" sz="6000" i="1" dirty="0">
                <a:solidFill>
                  <a:schemeClr val="tx1"/>
                </a:solidFill>
                <a:latin typeface="Rift Bold" panose="00000800000000000000" pitchFamily="50" charset="0"/>
              </a:rPr>
              <a:t> #5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B48021E2-4F47-616E-E64E-43FF8362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6759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BB6A32E9-B498-936C-21BB-4EED36173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3037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Graphic 13" descr="Bulldozer with solid fill">
            <a:extLst>
              <a:ext uri="{FF2B5EF4-FFF2-40B4-BE49-F238E27FC236}">
                <a16:creationId xmlns:a16="http://schemas.microsoft.com/office/drawing/2014/main" id="{7443A4F5-CC21-88DA-E8FD-D843F9D69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12972" y="5707539"/>
            <a:ext cx="548640" cy="548640"/>
          </a:xfrm>
          <a:prstGeom prst="rect">
            <a:avLst/>
          </a:prstGeom>
        </p:spPr>
      </p:pic>
      <p:sp>
        <p:nvSpPr>
          <p:cNvPr id="15" name="Hexagon 14">
            <a:extLst>
              <a:ext uri="{FF2B5EF4-FFF2-40B4-BE49-F238E27FC236}">
                <a16:creationId xmlns:a16="http://schemas.microsoft.com/office/drawing/2014/main" id="{B98E1BC0-BBD0-C66A-54E2-B3E73FDAE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1686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Graphic 16" descr="Cheers with solid fill">
            <a:extLst>
              <a:ext uri="{FF2B5EF4-FFF2-40B4-BE49-F238E27FC236}">
                <a16:creationId xmlns:a16="http://schemas.microsoft.com/office/drawing/2014/main" id="{F5539757-2D84-05BF-9746-4EE138D4D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244566" y="5703214"/>
            <a:ext cx="548640" cy="548640"/>
          </a:xfrm>
          <a:prstGeom prst="rect">
            <a:avLst/>
          </a:prstGeom>
        </p:spPr>
      </p:pic>
      <p:sp>
        <p:nvSpPr>
          <p:cNvPr id="18" name="Hexagon 17">
            <a:extLst>
              <a:ext uri="{FF2B5EF4-FFF2-40B4-BE49-F238E27FC236}">
                <a16:creationId xmlns:a16="http://schemas.microsoft.com/office/drawing/2014/main" id="{554DBEAA-F741-0221-B1A7-7FE3F91B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4344" y="5609594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Graphic 18" descr="Neighborhood with solid fill">
            <a:extLst>
              <a:ext uri="{FF2B5EF4-FFF2-40B4-BE49-F238E27FC236}">
                <a16:creationId xmlns:a16="http://schemas.microsoft.com/office/drawing/2014/main" id="{CC9EDE1F-2229-6304-E6BB-7A7477122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9734" y="697609"/>
            <a:ext cx="548640" cy="548640"/>
          </a:xfrm>
          <a:prstGeom prst="rect">
            <a:avLst/>
          </a:prstGeom>
        </p:spPr>
      </p:pic>
      <p:sp>
        <p:nvSpPr>
          <p:cNvPr id="20" name="Hexagon 19">
            <a:extLst>
              <a:ext uri="{FF2B5EF4-FFF2-40B4-BE49-F238E27FC236}">
                <a16:creationId xmlns:a16="http://schemas.microsoft.com/office/drawing/2014/main" id="{433F3AD8-CAE1-B706-F356-862CCEE5C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2993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Graphic 20" descr="Warning with solid fill">
            <a:extLst>
              <a:ext uri="{FF2B5EF4-FFF2-40B4-BE49-F238E27FC236}">
                <a16:creationId xmlns:a16="http://schemas.microsoft.com/office/drawing/2014/main" id="{1BCB758F-9AAB-3D11-8431-2AA57B0798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947489" y="5703214"/>
            <a:ext cx="548640" cy="548640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id="{3834D089-BEF5-DD40-89F2-979CF7750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35651" y="5608810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Graphic 22" descr="Mop and bucket with solid fill">
            <a:extLst>
              <a:ext uri="{FF2B5EF4-FFF2-40B4-BE49-F238E27FC236}">
                <a16:creationId xmlns:a16="http://schemas.microsoft.com/office/drawing/2014/main" id="{918290E8-AA09-F94F-9501-47588C0DEF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126473" y="5691597"/>
            <a:ext cx="548640" cy="548640"/>
          </a:xfrm>
          <a:prstGeom prst="rect">
            <a:avLst/>
          </a:prstGeom>
        </p:spPr>
      </p:pic>
      <p:pic>
        <p:nvPicPr>
          <p:cNvPr id="24" name="Graphic 23" descr="Classroom with solid fill">
            <a:extLst>
              <a:ext uri="{FF2B5EF4-FFF2-40B4-BE49-F238E27FC236}">
                <a16:creationId xmlns:a16="http://schemas.microsoft.com/office/drawing/2014/main" id="{34E50A3D-7192-5C5F-1FB6-3F173B8382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625668" y="5716599"/>
            <a:ext cx="548640" cy="548640"/>
          </a:xfrm>
          <a:prstGeom prst="rect">
            <a:avLst/>
          </a:prstGeom>
        </p:spPr>
      </p:pic>
      <p:sp>
        <p:nvSpPr>
          <p:cNvPr id="25" name="Hexagon 24">
            <a:extLst>
              <a:ext uri="{FF2B5EF4-FFF2-40B4-BE49-F238E27FC236}">
                <a16:creationId xmlns:a16="http://schemas.microsoft.com/office/drawing/2014/main" id="{7B9FDF1E-B566-35F5-1B39-9FB7CCFE6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854" y="627589"/>
            <a:ext cx="914400" cy="76421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F059FD-107A-2ADE-5A41-BD3A4FD53931}"/>
              </a:ext>
            </a:extLst>
          </p:cNvPr>
          <p:cNvSpPr txBox="1"/>
          <p:nvPr/>
        </p:nvSpPr>
        <p:spPr>
          <a:xfrm>
            <a:off x="1790537" y="686532"/>
            <a:ext cx="7256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Post-Construction Stormwater Management in New Development &amp; Redevelopment</a:t>
            </a:r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31760C08-C2D7-41D5-B6E6-480C24F3A5B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569" r="20745"/>
          <a:stretch/>
        </p:blipFill>
        <p:spPr>
          <a:xfrm>
            <a:off x="9261475" y="0"/>
            <a:ext cx="2930525" cy="1560513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36A6AA0-C880-8322-691C-27EDB00A539D}"/>
              </a:ext>
            </a:extLst>
          </p:cNvPr>
          <p:cNvSpPr txBox="1">
            <a:spLocks/>
          </p:cNvSpPr>
          <p:nvPr/>
        </p:nvSpPr>
        <p:spPr>
          <a:xfrm>
            <a:off x="1790537" y="1640639"/>
            <a:ext cx="8610926" cy="349994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Requires the City to have a long-term stormwater runoff program for developments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Program ensures that controls are put in place to prevent/minimize water quality impacts from post-construction stormwater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The City requires developers to include best management practices (BMPs) like grass swales and extended detention basins.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The City has adopted the AWPA/MARC BMP Manual for designing and applying stormwater BMPs to projects.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Engineering staff review construction plans to ensure adequate BMP planning and application.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Development agreements should include long-term operation and maintenance of BMPs.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City inspectors check post-construction BMPs to ensure proper installation and function.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Post-construction BMPs are tracked and evaluated for compliance.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777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7542A47B0264AA08E9D2776E6632F" ma:contentTypeVersion="15" ma:contentTypeDescription="Create a new document." ma:contentTypeScope="" ma:versionID="8d9f67a27717d5e20f91fd846b32a1bc">
  <xsd:schema xmlns:xsd="http://www.w3.org/2001/XMLSchema" xmlns:xs="http://www.w3.org/2001/XMLSchema" xmlns:p="http://schemas.microsoft.com/office/2006/metadata/properties" xmlns:ns2="e7f046d1-72e6-4d66-b87d-1b48bd6f413d" xmlns:ns3="8deb4ee7-d1f7-4626-bf9d-affc431b4a42" targetNamespace="http://schemas.microsoft.com/office/2006/metadata/properties" ma:root="true" ma:fieldsID="c1cc1846487a12d37bc1c06ad54d7413" ns2:_="" ns3:_="">
    <xsd:import namespace="e7f046d1-72e6-4d66-b87d-1b48bd6f413d"/>
    <xsd:import namespace="8deb4ee7-d1f7-4626-bf9d-affc431b4a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046d1-72e6-4d66-b87d-1b48bd6f41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0ad459f-cb23-4afd-b8b2-08a63291c2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b4ee7-d1f7-4626-bf9d-affc431b4a4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84b7b36-ed69-4ed8-8359-451b652f037d}" ma:internalName="TaxCatchAll" ma:showField="CatchAllData" ma:web="8deb4ee7-d1f7-4626-bf9d-affc431b4a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eb4ee7-d1f7-4626-bf9d-affc431b4a42" xsi:nil="true"/>
    <lcf76f155ced4ddcb4097134ff3c332f xmlns="e7f046d1-72e6-4d66-b87d-1b48bd6f413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EA2057-4E46-49FD-B283-E9B1183ED8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E117B0-9827-4610-80C4-E29B349131BC}"/>
</file>

<file path=customXml/itemProps3.xml><?xml version="1.0" encoding="utf-8"?>
<ds:datastoreItem xmlns:ds="http://schemas.openxmlformats.org/officeDocument/2006/customXml" ds:itemID="{6EC23776-8D0F-444D-8977-6B6EEF6CDA99}">
  <ds:schemaRefs>
    <ds:schemaRef ds:uri="http://schemas.microsoft.com/office/2006/metadata/properties"/>
    <ds:schemaRef ds:uri="http://schemas.microsoft.com/office/infopath/2007/PartnerControls"/>
    <ds:schemaRef ds:uri="8deb4ee7-d1f7-4626-bf9d-affc431b4a42"/>
    <ds:schemaRef ds:uri="e7f046d1-72e6-4d66-b87d-1b48bd6f413d"/>
    <ds:schemaRef ds:uri="3574a6eb-e591-4be7-b621-e51a3095980e"/>
    <ds:schemaRef ds:uri="ac893ba3-47cd-4b33-b4a2-ee8ba640ec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4875</TotalTime>
  <Words>827</Words>
  <Application>Microsoft Macintosh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Source Sans Pro Black</vt:lpstr>
      <vt:lpstr>Arial</vt:lpstr>
      <vt:lpstr>Biome Light</vt:lpstr>
      <vt:lpstr>Calibri</vt:lpstr>
      <vt:lpstr>Calibri Light</vt:lpstr>
      <vt:lpstr>Corbel</vt:lpstr>
      <vt:lpstr>Rift Bold</vt:lpstr>
      <vt:lpstr>Source Sans Pro SemiBold</vt:lpstr>
      <vt:lpstr>Wingdings</vt:lpstr>
      <vt:lpstr>Banded</vt:lpstr>
      <vt:lpstr>STORMWATER MANAGEMENT PROGRAM PLAN (SWMP)</vt:lpstr>
      <vt:lpstr>MS4  Permit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 Rental inspection program</dc:title>
  <dc:creator>Matt Wright</dc:creator>
  <cp:lastModifiedBy>Aaron Smullin</cp:lastModifiedBy>
  <cp:revision>49</cp:revision>
  <dcterms:created xsi:type="dcterms:W3CDTF">2023-01-17T16:17:08Z</dcterms:created>
  <dcterms:modified xsi:type="dcterms:W3CDTF">2026-02-12T22:30:25Z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0x0101008827542A47B0264AA08E9D2776E6632F</vt:lpwstr>
  </property>
  <property fmtid="{D5CDD505-2E9C-101B-9397-08002B2CF9AE}" pid="3" name="MediaServiceImageTags">
    <vt:lpwstr/>
  </property>
</Properties>
</file>